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8" r:id="rId6"/>
    <p:sldId id="260" r:id="rId7"/>
    <p:sldId id="259" r:id="rId8"/>
    <p:sldId id="261" r:id="rId9"/>
    <p:sldId id="285" r:id="rId10"/>
    <p:sldId id="302" r:id="rId11"/>
    <p:sldId id="268" r:id="rId12"/>
    <p:sldId id="269" r:id="rId13"/>
    <p:sldId id="290" r:id="rId14"/>
    <p:sldId id="292" r:id="rId15"/>
    <p:sldId id="296" r:id="rId16"/>
    <p:sldId id="294" r:id="rId17"/>
    <p:sldId id="300" r:id="rId18"/>
    <p:sldId id="299" r:id="rId19"/>
    <p:sldId id="293" r:id="rId20"/>
    <p:sldId id="272" r:id="rId21"/>
    <p:sldId id="297" r:id="rId22"/>
    <p:sldId id="273" r:id="rId23"/>
    <p:sldId id="276" r:id="rId24"/>
    <p:sldId id="277" r:id="rId25"/>
    <p:sldId id="278" r:id="rId26"/>
    <p:sldId id="281" r:id="rId27"/>
    <p:sldId id="282" r:id="rId28"/>
    <p:sldId id="284" r:id="rId29"/>
    <p:sldId id="298" r:id="rId30"/>
    <p:sldId id="30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577" autoAdjust="0"/>
  </p:normalViewPr>
  <p:slideViewPr>
    <p:cSldViewPr snapToGrid="0">
      <p:cViewPr varScale="1">
        <p:scale>
          <a:sx n="95" d="100"/>
          <a:sy n="95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63AD8-E6DC-4CDF-9047-25F3779061A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4284-D8B5-47C4-872B-33572F197F3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5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CE031-6BB7-49C8-9EC8-AF5655B1636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627B4-E7A2-4498-9D67-58E97D265B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1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21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97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2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14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31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75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63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79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45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57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42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2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72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23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39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12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8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53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95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7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2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2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7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60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02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58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627B4-E7A2-4498-9D67-58E97D265B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2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8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7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3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2047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8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39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43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23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0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3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2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4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4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0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7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1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82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lezen.nl/nl/publicaties/literaire-gesprekken-in-de-kla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lezen.nl/nl/publicaties/literaire-gesprekken-in-de-kla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lo.nl/thema/vakspecifieke-thema/nederlands/leesgesprekken/gesprekken-0/leesomgeving-school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derwijsmaakjesamen.nl/boekie-de-boekenverslinder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zen.nl/sites/default/files/maar%20als%20je%20erover%20nadenkt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lor.be/publicaties/praktijkgericht-onderzoek/sleutels-voor-effectief-begrijpend-lezen" TargetMode="External"/><Relationship Id="rId4" Type="http://schemas.openxmlformats.org/officeDocument/2006/relationships/hyperlink" Target="https://www.lezen.nl/nl/publicaties/literaire-gesprekken-in-de-kla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derwijsdatabank.nl/84159/vragenspel-van-chamber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Praten over boeken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4653886"/>
            <a:ext cx="8993875" cy="1842447"/>
          </a:xfrm>
        </p:spPr>
        <p:txBody>
          <a:bodyPr>
            <a:normAutofit lnSpcReduction="10000"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Workshop conferentie “Het verhaal bij begrijpend lezen”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9 oktober 2019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Hilde Kooiker-den Boer  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HZ University of Applied Sciences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h.s.kooiker@hz.nl</a:t>
            </a:r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49" y="2733709"/>
            <a:ext cx="2518902" cy="132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12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Referentiekader taal, niveau 1F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9213" y="2020529"/>
            <a:ext cx="11444748" cy="4734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u="sng" dirty="0">
                <a:solidFill>
                  <a:schemeClr val="bg1"/>
                </a:solidFill>
              </a:rPr>
              <a:t>Zakelijke teksten</a:t>
            </a:r>
            <a:endParaRPr lang="en-US" u="sng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informatie</a:t>
            </a:r>
            <a:r>
              <a:rPr lang="en-US" dirty="0">
                <a:solidFill>
                  <a:schemeClr val="bg1"/>
                </a:solidFill>
              </a:rPr>
              <a:t> en </a:t>
            </a:r>
            <a:r>
              <a:rPr lang="en-US" dirty="0" err="1">
                <a:solidFill>
                  <a:schemeClr val="bg1"/>
                </a:solidFill>
              </a:rPr>
              <a:t>meningen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interpreteren voor zover deze dicht </a:t>
            </a:r>
            <a:r>
              <a:rPr lang="en-US" dirty="0" err="1">
                <a:solidFill>
                  <a:schemeClr val="bg1"/>
                </a:solidFill>
              </a:rPr>
              <a:t>bij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leerling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staan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nl-NL" dirty="0">
                <a:solidFill>
                  <a:schemeClr val="bg1"/>
                </a:solidFill>
              </a:rPr>
              <a:t>Kan een oordeel over een </a:t>
            </a:r>
            <a:r>
              <a:rPr lang="en-US" dirty="0" err="1">
                <a:solidFill>
                  <a:schemeClr val="bg1"/>
                </a:solidFill>
              </a:rPr>
              <a:t>tekst</a:t>
            </a:r>
            <a:r>
              <a:rPr lang="en-US" dirty="0">
                <a:solidFill>
                  <a:schemeClr val="bg1"/>
                </a:solidFill>
              </a:rPr>
              <a:t>(deel) </a:t>
            </a:r>
            <a:r>
              <a:rPr lang="en-US" dirty="0" err="1">
                <a:solidFill>
                  <a:schemeClr val="bg1"/>
                </a:solidFill>
              </a:rPr>
              <a:t>verwoorden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nl-NL" u="sng" dirty="0">
                <a:solidFill>
                  <a:schemeClr val="bg1"/>
                </a:solidFill>
              </a:rPr>
              <a:t>Fictionele, narratieve en literaire teksten</a:t>
            </a:r>
          </a:p>
          <a:p>
            <a:r>
              <a:rPr lang="nl-NL" dirty="0">
                <a:solidFill>
                  <a:schemeClr val="bg1"/>
                </a:solidFill>
              </a:rPr>
              <a:t>Kan relaties leggen tussen de </a:t>
            </a:r>
            <a:r>
              <a:rPr lang="en-US" dirty="0" err="1">
                <a:solidFill>
                  <a:schemeClr val="bg1"/>
                </a:solidFill>
              </a:rPr>
              <a:t>tekst</a:t>
            </a:r>
            <a:r>
              <a:rPr lang="en-US" dirty="0">
                <a:solidFill>
                  <a:schemeClr val="bg1"/>
                </a:solidFill>
              </a:rPr>
              <a:t> en de </a:t>
            </a:r>
            <a:r>
              <a:rPr lang="en-US" dirty="0" err="1">
                <a:solidFill>
                  <a:schemeClr val="bg1"/>
                </a:solidFill>
              </a:rPr>
              <a:t>werkelijkheid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nl-NL" dirty="0">
                <a:solidFill>
                  <a:schemeClr val="bg1"/>
                </a:solidFill>
              </a:rPr>
              <a:t>Kan bepalen in welke mate de </a:t>
            </a:r>
            <a:r>
              <a:rPr lang="en-US" dirty="0">
                <a:solidFill>
                  <a:schemeClr val="bg1"/>
                </a:solidFill>
              </a:rPr>
              <a:t>personages en </a:t>
            </a:r>
            <a:r>
              <a:rPr lang="en-US" dirty="0" err="1">
                <a:solidFill>
                  <a:schemeClr val="bg1"/>
                </a:solidFill>
              </a:rPr>
              <a:t>gebeurtenissen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herkenbaar</a:t>
            </a:r>
            <a:r>
              <a:rPr lang="en-US" dirty="0">
                <a:solidFill>
                  <a:schemeClr val="bg1"/>
                </a:solidFill>
              </a:rPr>
              <a:t> en </a:t>
            </a:r>
            <a:r>
              <a:rPr lang="en-US" dirty="0" err="1">
                <a:solidFill>
                  <a:schemeClr val="bg1"/>
                </a:solidFill>
              </a:rPr>
              <a:t>realistisch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zijn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Kan</a:t>
            </a:r>
            <a:r>
              <a:rPr lang="en-US" dirty="0">
                <a:solidFill>
                  <a:schemeClr val="bg1"/>
                </a:solidFill>
              </a:rPr>
              <a:t> personages </a:t>
            </a:r>
            <a:r>
              <a:rPr lang="en-US" dirty="0" err="1">
                <a:solidFill>
                  <a:schemeClr val="bg1"/>
                </a:solidFill>
              </a:rPr>
              <a:t>typeren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zowel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innerlijk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uiterlijk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nl-NL" dirty="0">
                <a:solidFill>
                  <a:schemeClr val="bg1"/>
                </a:solidFill>
              </a:rPr>
              <a:t>Evalueert de tekst ook met </a:t>
            </a:r>
            <a:r>
              <a:rPr lang="en-US" dirty="0" err="1">
                <a:solidFill>
                  <a:schemeClr val="bg1"/>
                </a:solidFill>
              </a:rPr>
              <a:t>realistische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argumenten</a:t>
            </a:r>
            <a:r>
              <a:rPr lang="en-US" dirty="0">
                <a:solidFill>
                  <a:schemeClr val="bg1"/>
                </a:solidFill>
              </a:rPr>
              <a:t> en </a:t>
            </a:r>
            <a:r>
              <a:rPr lang="en-US" dirty="0" err="1">
                <a:solidFill>
                  <a:schemeClr val="bg1"/>
                </a:solidFill>
              </a:rPr>
              <a:t>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persoonlijke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reacties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toelichten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met voorbeelden uit de tekst.</a:t>
            </a:r>
          </a:p>
          <a:p>
            <a:r>
              <a:rPr lang="en-US" dirty="0" err="1">
                <a:solidFill>
                  <a:schemeClr val="bg1"/>
                </a:solidFill>
              </a:rPr>
              <a:t>Kan</a:t>
            </a:r>
            <a:r>
              <a:rPr lang="en-US" dirty="0">
                <a:solidFill>
                  <a:schemeClr val="bg1"/>
                </a:solidFill>
              </a:rPr>
              <a:t> met </a:t>
            </a:r>
            <a:r>
              <a:rPr lang="en-US" dirty="0" err="1">
                <a:solidFill>
                  <a:schemeClr val="bg1"/>
                </a:solidFill>
              </a:rPr>
              <a:t>medeleerlingen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leeservaringen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uitwisselen</a:t>
            </a:r>
            <a:r>
              <a:rPr lang="en-US" dirty="0">
                <a:solidFill>
                  <a:schemeClr val="bg1"/>
                </a:solidFill>
              </a:rPr>
              <a:t> en </a:t>
            </a:r>
            <a:r>
              <a:rPr lang="en-US" dirty="0" err="1">
                <a:solidFill>
                  <a:schemeClr val="bg1"/>
                </a:solidFill>
              </a:rPr>
              <a:t>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de interesse in bepaalde genres of </a:t>
            </a:r>
            <a:r>
              <a:rPr lang="en-US" dirty="0" err="1">
                <a:solidFill>
                  <a:schemeClr val="bg1"/>
                </a:solidFill>
              </a:rPr>
              <a:t>onderwerpen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motiveren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74915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Literaire gesprekken in de klas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3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Enkele tips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08172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Uitgangspunt: alle leerlingen lezen hetzelfde boek</a:t>
            </a:r>
          </a:p>
          <a:p>
            <a:r>
              <a:rPr lang="nl-NL" dirty="0">
                <a:solidFill>
                  <a:schemeClr val="bg1"/>
                </a:solidFill>
              </a:rPr>
              <a:t>Lees altijd eerst het boek zelf</a:t>
            </a:r>
          </a:p>
          <a:p>
            <a:r>
              <a:rPr lang="nl-NL" dirty="0">
                <a:solidFill>
                  <a:schemeClr val="bg1"/>
                </a:solidFill>
              </a:rPr>
              <a:t>Start met boeken die dicht bij de belevingswereld liggen, maar wel verwondering oproepen (Jacques Vriens bijvoorbeeld). </a:t>
            </a:r>
          </a:p>
          <a:p>
            <a:r>
              <a:rPr lang="nl-NL" dirty="0">
                <a:solidFill>
                  <a:schemeClr val="bg1"/>
                </a:solidFill>
              </a:rPr>
              <a:t>De keuze van een boek speelt mee in de nadruk die je kunt leggen op één van de vier dimensies: beleving, interpretatie, beoordeling en narratief begrip.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Narratief begrip wordt bijvoorbeeld vooral uitgelokt door boeken met een andere vormgeving. </a:t>
            </a:r>
          </a:p>
          <a:p>
            <a:pPr lvl="2"/>
            <a:r>
              <a:rPr lang="nl-NL" dirty="0">
                <a:solidFill>
                  <a:schemeClr val="bg1"/>
                </a:solidFill>
              </a:rPr>
              <a:t>“De Noordenwindheks” van Daan </a:t>
            </a:r>
            <a:r>
              <a:rPr lang="nl-NL" dirty="0" err="1">
                <a:solidFill>
                  <a:schemeClr val="bg1"/>
                </a:solidFill>
              </a:rPr>
              <a:t>Remmerts</a:t>
            </a:r>
            <a:r>
              <a:rPr lang="nl-NL" dirty="0">
                <a:solidFill>
                  <a:schemeClr val="bg1"/>
                </a:solidFill>
              </a:rPr>
              <a:t> de Vries</a:t>
            </a:r>
          </a:p>
          <a:p>
            <a:pPr lvl="2"/>
            <a:r>
              <a:rPr lang="nl-NL" dirty="0">
                <a:solidFill>
                  <a:schemeClr val="bg1"/>
                </a:solidFill>
              </a:rPr>
              <a:t>“Alaska” van Anna </a:t>
            </a:r>
            <a:r>
              <a:rPr lang="nl-NL" dirty="0" err="1">
                <a:solidFill>
                  <a:schemeClr val="bg1"/>
                </a:solidFill>
              </a:rPr>
              <a:t>Woltz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Inhoudelijke vragen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050026"/>
            <a:ext cx="9613861" cy="4807973"/>
          </a:xfrm>
        </p:spPr>
        <p:txBody>
          <a:bodyPr>
            <a:normAutofit/>
          </a:bodyPr>
          <a:lstStyle/>
          <a:p>
            <a:r>
              <a:rPr lang="nl-NL" sz="2000" b="1" dirty="0">
                <a:solidFill>
                  <a:schemeClr val="bg1"/>
                </a:solidFill>
              </a:rPr>
              <a:t>Belevingsvragen</a:t>
            </a:r>
            <a:r>
              <a:rPr lang="nl-NL" sz="2000" dirty="0">
                <a:solidFill>
                  <a:schemeClr val="bg1"/>
                </a:solidFill>
              </a:rPr>
              <a:t>: </a:t>
            </a:r>
            <a:r>
              <a:rPr lang="nl-NL" sz="2000" i="1" dirty="0">
                <a:solidFill>
                  <a:schemeClr val="bg1"/>
                </a:solidFill>
              </a:rPr>
              <a:t>nodigen uit om de eigen beleving van het verhaal te verwoorden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Inlevingsvragen</a:t>
            </a:r>
            <a:r>
              <a:rPr lang="nl-NL" sz="2000" dirty="0">
                <a:solidFill>
                  <a:schemeClr val="bg1"/>
                </a:solidFill>
              </a:rPr>
              <a:t>: </a:t>
            </a:r>
            <a:r>
              <a:rPr lang="nl-NL" sz="2000" i="1" dirty="0">
                <a:solidFill>
                  <a:schemeClr val="bg1"/>
                </a:solidFill>
              </a:rPr>
              <a:t>nodigen uit om de inhoud van het boek te koppelen aan de eigen ervaringen en belevingen</a:t>
            </a:r>
            <a:r>
              <a:rPr lang="nl-NL" sz="2000" dirty="0">
                <a:solidFill>
                  <a:schemeClr val="bg1"/>
                </a:solidFill>
              </a:rPr>
              <a:t>.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Interpretatievragen</a:t>
            </a:r>
            <a:r>
              <a:rPr lang="nl-NL" sz="2000" dirty="0">
                <a:solidFill>
                  <a:schemeClr val="bg1"/>
                </a:solidFill>
              </a:rPr>
              <a:t>: </a:t>
            </a:r>
            <a:r>
              <a:rPr lang="nl-NL" sz="2000" i="1" dirty="0">
                <a:solidFill>
                  <a:schemeClr val="bg1"/>
                </a:solidFill>
              </a:rPr>
              <a:t>nodigen uit om interpretaties te geven over het gedrag van de personages en over andere elementen uit de tekst.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Beoordelingsvragen</a:t>
            </a:r>
            <a:r>
              <a:rPr lang="nl-NL" sz="2000" i="1" dirty="0">
                <a:solidFill>
                  <a:schemeClr val="bg1"/>
                </a:solidFill>
              </a:rPr>
              <a:t>: nodigen uit om een mening te geven over het boek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Vragen naar narratief begrip</a:t>
            </a:r>
            <a:r>
              <a:rPr lang="nl-NL" sz="2000" dirty="0">
                <a:solidFill>
                  <a:schemeClr val="bg1"/>
                </a:solidFill>
              </a:rPr>
              <a:t>: Nodigen uit om de opbouw, de constructie van het verhaal weer te geven.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Vergelijkende vragen</a:t>
            </a:r>
            <a:r>
              <a:rPr lang="nl-NL" sz="2000" dirty="0">
                <a:solidFill>
                  <a:schemeClr val="bg1"/>
                </a:solidFill>
              </a:rPr>
              <a:t>: Nodigen uit om boeken met elkaar te vergelijken.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Verdiepingsvragen</a:t>
            </a:r>
            <a:r>
              <a:rPr lang="nl-NL" sz="2000" dirty="0">
                <a:solidFill>
                  <a:schemeClr val="bg1"/>
                </a:solidFill>
              </a:rPr>
              <a:t>: Nodigen uit om een verduidelijking of verantwoording te geven bij een antwoord.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Kennisvragen</a:t>
            </a:r>
            <a:r>
              <a:rPr lang="nl-NL" sz="2000" dirty="0">
                <a:solidFill>
                  <a:schemeClr val="bg1"/>
                </a:solidFill>
              </a:rPr>
              <a:t>: Nodigen uit om weer te geven wat er in het boek staat.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4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Gesprekstechnische vragen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93424"/>
          </a:xfrm>
        </p:spPr>
        <p:txBody>
          <a:bodyPr>
            <a:norm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Regiseervragen</a:t>
            </a:r>
            <a:r>
              <a:rPr lang="nl-NL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Nodigen uit om de interactie tussen leerlingen te bevorderen.</a:t>
            </a:r>
          </a:p>
          <a:p>
            <a:pPr lvl="1"/>
            <a:endParaRPr lang="nl-NL" dirty="0">
              <a:solidFill>
                <a:schemeClr val="bg1"/>
              </a:solidFill>
            </a:endParaRPr>
          </a:p>
          <a:p>
            <a:pPr lvl="2"/>
            <a:r>
              <a:rPr lang="nl-NL" i="1" dirty="0">
                <a:solidFill>
                  <a:schemeClr val="bg1"/>
                </a:solidFill>
              </a:rPr>
              <a:t>Dit is een interessant gedachte. Wie is het hiermee eens. Wie niet?</a:t>
            </a:r>
          </a:p>
          <a:p>
            <a:pPr lvl="2"/>
            <a:r>
              <a:rPr lang="nl-NL" i="1" dirty="0">
                <a:solidFill>
                  <a:schemeClr val="bg1"/>
                </a:solidFill>
              </a:rPr>
              <a:t>Wie wil hier nog iets aan toevoegen?</a:t>
            </a:r>
          </a:p>
          <a:p>
            <a:pPr lvl="2"/>
            <a:endParaRPr lang="nl-NL" i="1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Samenvattingsvragen: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Nodigen uit om de belangrijkste zaken samen te vatten en daar een conclusie aan te verbinden</a:t>
            </a:r>
          </a:p>
          <a:p>
            <a:pPr lvl="2"/>
            <a:r>
              <a:rPr lang="nl-NL" i="1" dirty="0">
                <a:solidFill>
                  <a:schemeClr val="bg1"/>
                </a:solidFill>
              </a:rPr>
              <a:t>We hebben verschillende argumenten besproken. Welke argumenten lijken op elkaar?</a:t>
            </a:r>
          </a:p>
          <a:p>
            <a:pPr lvl="2"/>
            <a:r>
              <a:rPr lang="nl-NL" i="1" dirty="0">
                <a:solidFill>
                  <a:schemeClr val="bg1"/>
                </a:solidFill>
              </a:rPr>
              <a:t>Wie kan samenvatten wat er gezegd is over…</a:t>
            </a:r>
          </a:p>
        </p:txBody>
      </p:sp>
    </p:spTree>
    <p:extLst>
      <p:ext uri="{BB962C8B-B14F-4D97-AF65-F5344CB8AC3E}">
        <p14:creationId xmlns:p14="http://schemas.microsoft.com/office/powerpoint/2010/main" val="354249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Praktische handvatten</a:t>
            </a:r>
            <a:endParaRPr lang="en-US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1819" y="2364581"/>
            <a:ext cx="3657600" cy="3543300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4"/>
              </a:rPr>
              <a:t>https://www.lezen.nl/nl/publicaties/literaire-gesprekken-in-de-klas</a:t>
            </a:r>
            <a:endParaRPr lang="en-US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Literaire gesprekken in de klas</a:t>
            </a:r>
          </a:p>
          <a:p>
            <a:r>
              <a:rPr lang="nl-NL" dirty="0">
                <a:solidFill>
                  <a:schemeClr val="bg1"/>
                </a:solidFill>
              </a:rPr>
              <a:t>Uitgave van Stichting Lezen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16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leesgesprekken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34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leesgesprekken</a:t>
            </a:r>
            <a:endParaRPr lang="en-US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6653" y="2834803"/>
            <a:ext cx="5054022" cy="2956816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80219" y="2079523"/>
            <a:ext cx="6150077" cy="4778477"/>
          </a:xfrm>
        </p:spPr>
        <p:txBody>
          <a:bodyPr>
            <a:normAutofit lnSpcReduction="10000"/>
          </a:bodyPr>
          <a:lstStyle/>
          <a:p>
            <a:r>
              <a:rPr lang="nl-NL" sz="1800" dirty="0">
                <a:solidFill>
                  <a:schemeClr val="bg1"/>
                </a:solidFill>
              </a:rPr>
              <a:t>Leesgesprekken zijn gesprekken over lezen die je als leraar voert met individuele leerlingen of met (kleine) groepjes leerlingen.</a:t>
            </a:r>
          </a:p>
          <a:p>
            <a:r>
              <a:rPr lang="nl-NL" sz="1800" dirty="0">
                <a:solidFill>
                  <a:schemeClr val="bg1"/>
                </a:solidFill>
              </a:rPr>
              <a:t>​Door leesgesprekken te voeren krijg je:</a:t>
            </a:r>
          </a:p>
          <a:p>
            <a:r>
              <a:rPr lang="nl-NL" sz="1800" dirty="0">
                <a:solidFill>
                  <a:schemeClr val="bg1"/>
                </a:solidFill>
              </a:rPr>
              <a:t>	Zicht op de leerstijl van jouw leerlingen</a:t>
            </a:r>
          </a:p>
          <a:p>
            <a:r>
              <a:rPr lang="nl-NL" sz="1800" dirty="0">
                <a:solidFill>
                  <a:schemeClr val="bg1"/>
                </a:solidFill>
              </a:rPr>
              <a:t>	Kennis van de leesvoorkeuren van jouw 	leerlingen</a:t>
            </a:r>
          </a:p>
          <a:p>
            <a:r>
              <a:rPr lang="nl-NL" sz="1800" dirty="0">
                <a:solidFill>
                  <a:schemeClr val="bg1"/>
                </a:solidFill>
              </a:rPr>
              <a:t>	Een beeld van de onderwijsbehoefte van 	jouw leerlingen op het gebied van lezen 	(formatieve evaluatie)</a:t>
            </a:r>
          </a:p>
          <a:p>
            <a:r>
              <a:rPr lang="nl-NL" sz="1800" dirty="0">
                <a:solidFill>
                  <a:schemeClr val="bg1"/>
                </a:solidFill>
              </a:rPr>
              <a:t>En krijgen leerlingen:</a:t>
            </a:r>
          </a:p>
          <a:p>
            <a:r>
              <a:rPr lang="nl-NL" sz="1800" dirty="0">
                <a:solidFill>
                  <a:schemeClr val="bg1"/>
                </a:solidFill>
              </a:rPr>
              <a:t>	Eigenaarschap</a:t>
            </a:r>
          </a:p>
          <a:p>
            <a:r>
              <a:rPr lang="nl-NL" sz="1800" dirty="0">
                <a:solidFill>
                  <a:schemeClr val="bg1"/>
                </a:solidFill>
              </a:rPr>
              <a:t>	Inzicht in hun leesvaardigheid en motivatie</a:t>
            </a:r>
          </a:p>
          <a:p>
            <a:r>
              <a:rPr lang="nl-NL" sz="1800" dirty="0">
                <a:solidFill>
                  <a:schemeClr val="bg1"/>
                </a:solidFill>
              </a:rPr>
              <a:t>SLO: </a:t>
            </a:r>
            <a:r>
              <a:rPr lang="en-US" sz="1800" dirty="0">
                <a:hlinkClick r:id="rId4"/>
              </a:rPr>
              <a:t>https://www.lezen.nl/nl/publicaties/literaire-gesprekken-in-de-klas</a:t>
            </a:r>
            <a:endParaRPr lang="nl-NL" sz="1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7595419" y="6312310"/>
            <a:ext cx="3952568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Leescirkel van </a:t>
            </a:r>
            <a:r>
              <a:rPr lang="nl-NL" dirty="0" err="1"/>
              <a:t>Aiden</a:t>
            </a:r>
            <a:r>
              <a:rPr lang="nl-NL" dirty="0"/>
              <a:t> </a:t>
            </a:r>
            <a:r>
              <a:rPr lang="nl-NL" dirty="0" err="1"/>
              <a:t>Chambers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68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leesgesprekken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813204"/>
          </a:xfrm>
        </p:spPr>
        <p:txBody>
          <a:bodyPr/>
          <a:lstStyle/>
          <a:p>
            <a:r>
              <a:rPr lang="nl-NL" dirty="0"/>
              <a:t>Kunnen gaan over:</a:t>
            </a:r>
          </a:p>
          <a:p>
            <a:pPr lvl="1"/>
            <a:r>
              <a:rPr lang="nl-NL" dirty="0"/>
              <a:t>Leesvaardigheid</a:t>
            </a:r>
          </a:p>
          <a:p>
            <a:pPr lvl="1"/>
            <a:r>
              <a:rPr lang="nl-NL" dirty="0"/>
              <a:t>Leesomgeving</a:t>
            </a:r>
          </a:p>
          <a:p>
            <a:pPr lvl="1"/>
            <a:r>
              <a:rPr lang="nl-NL" dirty="0"/>
              <a:t>Leesvoorkeur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Voorbeeld: </a:t>
            </a:r>
            <a:r>
              <a:rPr lang="en-US" dirty="0">
                <a:hlinkClick r:id="rId3"/>
              </a:rPr>
              <a:t>https://slo.nl/thema/vakspecifieke-thema/nederlands/leesgesprekken/gesprekken-0/leesomgeving-school/</a:t>
            </a:r>
            <a:endParaRPr lang="en-US" dirty="0"/>
          </a:p>
          <a:p>
            <a:pPr lvl="1"/>
            <a:endParaRPr lang="nl-NL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06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Jouw eigen praktijk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bg1"/>
                </a:solidFill>
              </a:rPr>
              <a:t>Wat doe je al op het gebied van gesprekken over boeken?</a:t>
            </a:r>
          </a:p>
          <a:p>
            <a:r>
              <a:rPr lang="nl-NL" dirty="0">
                <a:solidFill>
                  <a:schemeClr val="bg1"/>
                </a:solidFill>
              </a:rPr>
              <a:t>Welke knelpunten zie je?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Noteer eerst voor jezelf</a:t>
            </a:r>
          </a:p>
          <a:p>
            <a:r>
              <a:rPr lang="nl-NL" dirty="0">
                <a:solidFill>
                  <a:schemeClr val="bg1"/>
                </a:solidFill>
              </a:rPr>
              <a:t>Wissel uit in je groepje</a:t>
            </a:r>
          </a:p>
          <a:p>
            <a:r>
              <a:rPr lang="nl-NL" dirty="0">
                <a:solidFill>
                  <a:schemeClr val="bg1"/>
                </a:solidFill>
              </a:rPr>
              <a:t>Noteer de belangrijkste bevindingen in het midden van de placemat: wat zijn jullie parels en puzzels?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605" y="3229897"/>
            <a:ext cx="2868561" cy="2151421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9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575" y="609597"/>
            <a:ext cx="3334606" cy="33346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0317" y="351453"/>
            <a:ext cx="9613858" cy="3592750"/>
          </a:xfrm>
        </p:spPr>
        <p:txBody>
          <a:bodyPr/>
          <a:lstStyle/>
          <a:p>
            <a:r>
              <a:rPr lang="nl-NL" dirty="0"/>
              <a:t>  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Even voorstellen…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7064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enkele tips en ideeën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0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Hoe kom je aan meerdere exemplaren van hetzelfde boek? </a:t>
            </a:r>
            <a:br>
              <a:rPr lang="nl-NL" dirty="0"/>
            </a:b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dirty="0">
                <a:solidFill>
                  <a:schemeClr val="bg1"/>
                </a:solidFill>
              </a:rPr>
              <a:t>Informeer bij de onderwijsbibliotheekdienst bij jou in de provincie.</a:t>
            </a:r>
          </a:p>
          <a:p>
            <a:pPr lvl="1"/>
            <a:endParaRPr lang="nl-NL" dirty="0">
              <a:solidFill>
                <a:schemeClr val="bg1"/>
              </a:solidFill>
            </a:endParaRPr>
          </a:p>
          <a:p>
            <a:pPr lvl="1"/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Andere mogelijkheden: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Gebruik korte verhalen</a:t>
            </a:r>
          </a:p>
          <a:p>
            <a:pPr lvl="1"/>
            <a:r>
              <a:rPr lang="nl-NL" dirty="0" err="1">
                <a:solidFill>
                  <a:schemeClr val="bg1"/>
                </a:solidFill>
              </a:rPr>
              <a:t>Duolezen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Lees het boek voor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Luisterboeken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E-books</a:t>
            </a:r>
          </a:p>
        </p:txBody>
      </p:sp>
    </p:spTree>
    <p:extLst>
      <p:ext uri="{BB962C8B-B14F-4D97-AF65-F5344CB8AC3E}">
        <p14:creationId xmlns:p14="http://schemas.microsoft.com/office/powerpoint/2010/main" val="780214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van boeken met verhalen.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Dierenverhalen van Toon Tellegen</a:t>
            </a:r>
          </a:p>
          <a:p>
            <a:r>
              <a:rPr lang="nl-NL" dirty="0">
                <a:solidFill>
                  <a:schemeClr val="bg1"/>
                </a:solidFill>
              </a:rPr>
              <a:t>De bundels van Arend van Dam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842" y="3815322"/>
            <a:ext cx="1875854" cy="267053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560" y="3815322"/>
            <a:ext cx="1971535" cy="267053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432" y="3815322"/>
            <a:ext cx="1975637" cy="280899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865" y="4248146"/>
            <a:ext cx="23336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03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Vergelijk boek en film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23495" y="3030538"/>
            <a:ext cx="3412498" cy="2905125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764042" y="3030538"/>
            <a:ext cx="4361204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Gesprekken inbedden in ‘vrij lezen’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Ruim tijd in om de leerlingen elkaar te laten vertellen over boeken die ze hebben gelezen.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Tip: Boekie de boekenverslinder</a:t>
            </a:r>
          </a:p>
          <a:p>
            <a:endParaRPr lang="nl-NL" dirty="0"/>
          </a:p>
          <a:p>
            <a:r>
              <a:rPr lang="en-US" dirty="0">
                <a:hlinkClick r:id="rId3"/>
              </a:rPr>
              <a:t>https://www.onderwijsmaakjesamen.nl/boekie-de-boekenverslinder/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018" y="2071755"/>
            <a:ext cx="3098212" cy="4129547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82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 slot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Noteer voor jezelf: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pPr lvl="1"/>
            <a:r>
              <a:rPr lang="nl-NL" dirty="0">
                <a:solidFill>
                  <a:schemeClr val="bg1"/>
                </a:solidFill>
              </a:rPr>
              <a:t>Wat kun je komende week al doen?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Wat wil je dit schooljaar nog doen?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Wat ga je voorbereiden voor volgende schooljaar? </a:t>
            </a:r>
          </a:p>
          <a:p>
            <a:pPr lvl="1"/>
            <a:endParaRPr lang="nl-NL" dirty="0">
              <a:solidFill>
                <a:schemeClr val="bg1"/>
              </a:solidFill>
            </a:endParaRPr>
          </a:p>
          <a:p>
            <a:pPr lvl="1"/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Zijn er nog vragen?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Wat neem je mee uit deze bijeenkomst?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93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Dank voor je aanwezigheid!</a:t>
            </a:r>
            <a:endParaRPr lang="en-US" dirty="0"/>
          </a:p>
        </p:txBody>
      </p:sp>
      <p:pic>
        <p:nvPicPr>
          <p:cNvPr id="1026" name="Picture 2" descr="Afbeeldingsresultaat voor no two persons ever read the same boo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07" y="2336800"/>
            <a:ext cx="5405761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74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literatuur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>
                <a:solidFill>
                  <a:schemeClr val="bg1"/>
                </a:solidFill>
              </a:rPr>
              <a:t>Cornelissen, G. (2016). </a:t>
            </a:r>
            <a:r>
              <a:rPr lang="nl-NL" i="1" dirty="0">
                <a:solidFill>
                  <a:schemeClr val="bg1"/>
                </a:solidFill>
              </a:rPr>
              <a:t>Maar als je erover nadenkt…: Een jaar literatuuronderwijs in groepen 7 en 8 van de basisschool</a:t>
            </a:r>
            <a:r>
              <a:rPr lang="nl-NL" dirty="0">
                <a:solidFill>
                  <a:schemeClr val="bg1"/>
                </a:solidFill>
              </a:rPr>
              <a:t> (Vol. 27). </a:t>
            </a:r>
            <a:r>
              <a:rPr lang="nl-NL" dirty="0" err="1">
                <a:solidFill>
                  <a:schemeClr val="bg1"/>
                </a:solidFill>
              </a:rPr>
              <a:t>Eburon</a:t>
            </a:r>
            <a:r>
              <a:rPr lang="nl-NL" dirty="0">
                <a:solidFill>
                  <a:schemeClr val="bg1"/>
                </a:solidFill>
              </a:rPr>
              <a:t> Uitgeverij BV.</a:t>
            </a:r>
          </a:p>
          <a:p>
            <a:r>
              <a:rPr lang="en-US" dirty="0">
                <a:hlinkClick r:id="rId3"/>
              </a:rPr>
              <a:t>https://www.lezen.nl/sites/default/files/maar%20als%20je%20erover%20nadenkt.pdf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Cornelissen, G. (2019). </a:t>
            </a:r>
            <a:r>
              <a:rPr lang="nl-NL" i="1" dirty="0">
                <a:solidFill>
                  <a:schemeClr val="bg1"/>
                </a:solidFill>
              </a:rPr>
              <a:t>Literaire gesprekken in de klas. </a:t>
            </a:r>
            <a:r>
              <a:rPr lang="nl-NL" dirty="0">
                <a:solidFill>
                  <a:schemeClr val="bg1"/>
                </a:solidFill>
              </a:rPr>
              <a:t>Stichting Lezen.</a:t>
            </a:r>
          </a:p>
          <a:p>
            <a:r>
              <a:rPr lang="en-US" dirty="0">
                <a:hlinkClick r:id="rId4"/>
              </a:rPr>
              <a:t>https://www.lezen.nl/nl/publicaties/literaire-gesprekken-in-de-klas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Havinga-</a:t>
            </a:r>
            <a:r>
              <a:rPr lang="nl-NL" dirty="0" err="1">
                <a:solidFill>
                  <a:schemeClr val="bg1"/>
                </a:solidFill>
              </a:rPr>
              <a:t>Heijs</a:t>
            </a:r>
            <a:r>
              <a:rPr lang="nl-NL" dirty="0">
                <a:solidFill>
                  <a:schemeClr val="bg1"/>
                </a:solidFill>
              </a:rPr>
              <a:t>, D., &amp; </a:t>
            </a:r>
            <a:r>
              <a:rPr lang="nl-NL" dirty="0" err="1">
                <a:solidFill>
                  <a:schemeClr val="bg1"/>
                </a:solidFill>
              </a:rPr>
              <a:t>Prenger</a:t>
            </a:r>
            <a:r>
              <a:rPr lang="nl-NL" dirty="0">
                <a:solidFill>
                  <a:schemeClr val="bg1"/>
                </a:solidFill>
              </a:rPr>
              <a:t>, J. (2016). Formatief evalueren met leesgesprekken. </a:t>
            </a:r>
            <a:r>
              <a:rPr lang="nl-NL" i="1" dirty="0">
                <a:solidFill>
                  <a:schemeClr val="bg1"/>
                </a:solidFill>
              </a:rPr>
              <a:t>Tijdschrift Taal</a:t>
            </a:r>
            <a:r>
              <a:rPr lang="nl-NL" dirty="0">
                <a:solidFill>
                  <a:schemeClr val="bg1"/>
                </a:solidFill>
              </a:rPr>
              <a:t>, </a:t>
            </a:r>
            <a:r>
              <a:rPr lang="nl-NL" i="1" dirty="0">
                <a:solidFill>
                  <a:schemeClr val="bg1"/>
                </a:solidFill>
              </a:rPr>
              <a:t>7</a:t>
            </a:r>
            <a:r>
              <a:rPr lang="nl-NL" dirty="0">
                <a:solidFill>
                  <a:schemeClr val="bg1"/>
                </a:solidFill>
              </a:rPr>
              <a:t>(10), 35-39.</a:t>
            </a:r>
          </a:p>
          <a:p>
            <a:r>
              <a:rPr lang="nl-NL" dirty="0" err="1">
                <a:solidFill>
                  <a:schemeClr val="bg1"/>
                </a:solidFill>
              </a:rPr>
              <a:t>Merchie</a:t>
            </a:r>
            <a:r>
              <a:rPr lang="nl-NL" dirty="0">
                <a:solidFill>
                  <a:schemeClr val="bg1"/>
                </a:solidFill>
              </a:rPr>
              <a:t>, E, et al. (2019). Effectieve eigentijdse begrijpend leesdidactiek in het basisonderwijs. Proefschrift KU Leuven. </a:t>
            </a:r>
          </a:p>
          <a:p>
            <a:r>
              <a:rPr lang="en-US" dirty="0">
                <a:hlinkClick r:id="rId5"/>
              </a:rPr>
              <a:t>https://www.vlor.be/publicaties/praktijkgericht-onderzoek/sleutels-voor-effectief-begrijpend-lezen</a:t>
            </a:r>
            <a:endParaRPr lang="nl-NL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4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van deze workshop</a:t>
            </a:r>
            <a:endParaRPr lang="en-US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04388" y="2823497"/>
            <a:ext cx="4849284" cy="3165505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39213" y="2182762"/>
            <a:ext cx="4513006" cy="43507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Zelf ervaren wat gesprekken over boeken/verhalen op kunnen leveren.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Kennis opdoen over de meerwaarde van boekgesprekken voor de literaire competentie van leerlingen.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Nadenken over wat je al doet, wat je zou willen en wat daar voor nodig 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Ideeën opdoen en uitwisselen.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5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gesprek over een verhaal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336873"/>
            <a:ext cx="6693873" cy="3599316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chemeClr val="bg1"/>
                </a:solidFill>
              </a:rPr>
              <a:t>Je leest een kort verhaal van Toon Tellegen.</a:t>
            </a:r>
          </a:p>
          <a:p>
            <a:r>
              <a:rPr lang="nl-NL" dirty="0">
                <a:solidFill>
                  <a:schemeClr val="bg1"/>
                </a:solidFill>
              </a:rPr>
              <a:t>Speel daarna het vragenspel.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Zie ook het vragenspel van </a:t>
            </a:r>
            <a:r>
              <a:rPr lang="nl-NL" dirty="0" err="1">
                <a:solidFill>
                  <a:schemeClr val="bg1"/>
                </a:solidFill>
              </a:rPr>
              <a:t>Chambers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  <a:p>
            <a:endParaRPr lang="nl-NL" dirty="0"/>
          </a:p>
          <a:p>
            <a:r>
              <a:rPr lang="en-US" dirty="0">
                <a:solidFill>
                  <a:schemeClr val="bg1"/>
                </a:solidFill>
                <a:hlinkClick r:id="rId3"/>
              </a:rPr>
              <a:t>https://www.onderwijsdatabank.nl/84159/vragenspel-van-chambers/</a:t>
            </a:r>
            <a:endParaRPr lang="en-US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1600" dirty="0">
                <a:solidFill>
                  <a:schemeClr val="bg1"/>
                </a:solidFill>
              </a:rPr>
              <a:t>“Op een ochtend vroeg in de zomer”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bg1"/>
                </a:solidFill>
              </a:rPr>
              <a:t>Toon Tellegen, Querido, 2016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720" y="2810953"/>
            <a:ext cx="2938923" cy="364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9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Uitwisselen</a:t>
            </a:r>
            <a:endParaRPr lang="en-US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0641" y="2946068"/>
            <a:ext cx="4495800" cy="3324225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Wat maakt deze korte oefening al duidelijk?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Welke bijdrage kunnen gesprekken over boeken/verhalen leveren aan de leesontwikkeling van kinderen?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bg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398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complexiteit van het begrijpend- leesproces</a:t>
            </a:r>
            <a:endParaRPr lang="en-US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88124" y="2156440"/>
            <a:ext cx="4029270" cy="4590383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80322" y="2156440"/>
            <a:ext cx="3790078" cy="3779749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Tekstbegrip komt tot stand in een samenspel tussen lezer – tekst – activiteiten. Dit alles vindt plaats binnen een socio-culturele context.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>
                <a:solidFill>
                  <a:schemeClr val="bg1"/>
                </a:solidFill>
              </a:rPr>
              <a:t>Gesprekken over teksten kunnen een bijdrage leveren in dit samenspel.</a:t>
            </a:r>
          </a:p>
          <a:p>
            <a:endParaRPr lang="nl-NL" sz="2000" dirty="0"/>
          </a:p>
          <a:p>
            <a:r>
              <a:rPr lang="nl-NL" sz="2000" dirty="0" err="1">
                <a:solidFill>
                  <a:schemeClr val="bg1"/>
                </a:solidFill>
              </a:rPr>
              <a:t>Merchie</a:t>
            </a:r>
            <a:r>
              <a:rPr lang="nl-NL" sz="2000" dirty="0">
                <a:solidFill>
                  <a:schemeClr val="bg1"/>
                </a:solidFill>
              </a:rPr>
              <a:t> et al., 2019, p. 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2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gesprek over boeken en teksten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Interactie is een belangrijke sleutel in </a:t>
            </a:r>
            <a:r>
              <a:rPr lang="nl-NL" dirty="0" err="1">
                <a:solidFill>
                  <a:schemeClr val="bg1"/>
                </a:solidFill>
              </a:rPr>
              <a:t>begrijpendleesonderwijs</a:t>
            </a: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(Zie </a:t>
            </a:r>
            <a:r>
              <a:rPr lang="nl-NL" dirty="0" err="1">
                <a:solidFill>
                  <a:schemeClr val="bg1"/>
                </a:solidFill>
              </a:rPr>
              <a:t>Merchie</a:t>
            </a:r>
            <a:r>
              <a:rPr lang="nl-NL" dirty="0">
                <a:solidFill>
                  <a:schemeClr val="bg1"/>
                </a:solidFill>
              </a:rPr>
              <a:t> et al. 2019)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Verschillende vormen: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Leerkracht + individuele leerlingen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Leerkracht + groepjes leerlingen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Leerkracht + klas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Leerlingen onderling, in tweetallen of groepjes</a:t>
            </a:r>
          </a:p>
        </p:txBody>
      </p:sp>
    </p:spTree>
    <p:extLst>
      <p:ext uri="{BB962C8B-B14F-4D97-AF65-F5344CB8AC3E}">
        <p14:creationId xmlns:p14="http://schemas.microsoft.com/office/powerpoint/2010/main" val="131815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Literaire competentie: vier dimensies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49179"/>
          </a:xfrm>
        </p:spPr>
        <p:txBody>
          <a:bodyPr>
            <a:normAutofit fontScale="92500" lnSpcReduction="20000"/>
          </a:bodyPr>
          <a:lstStyle/>
          <a:p>
            <a:r>
              <a:rPr lang="nl-NL" u="sng" dirty="0">
                <a:solidFill>
                  <a:schemeClr val="bg1"/>
                </a:solidFill>
              </a:rPr>
              <a:t>Beleving</a:t>
            </a:r>
            <a:r>
              <a:rPr lang="nl-NL" dirty="0">
                <a:solidFill>
                  <a:schemeClr val="bg1"/>
                </a:solidFill>
              </a:rPr>
              <a:t>: welke emoties roept het verhaal bij de lezer op?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u="sng" dirty="0">
                <a:solidFill>
                  <a:schemeClr val="bg1"/>
                </a:solidFill>
              </a:rPr>
              <a:t>Interpretatie</a:t>
            </a:r>
            <a:r>
              <a:rPr lang="nl-NL" dirty="0">
                <a:solidFill>
                  <a:schemeClr val="bg1"/>
                </a:solidFill>
              </a:rPr>
              <a:t>: de lezer verbindt informatie binnen de tekst of legt een verbinding met het eigen leven.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u="sng" dirty="0">
                <a:solidFill>
                  <a:schemeClr val="bg1"/>
                </a:solidFill>
              </a:rPr>
              <a:t>Beoordeling</a:t>
            </a:r>
            <a:r>
              <a:rPr lang="nl-NL" dirty="0">
                <a:solidFill>
                  <a:schemeClr val="bg1"/>
                </a:solidFill>
              </a:rPr>
              <a:t>: de lezer geeft een oordeel over het boek (en beargumenteert dit ook).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u="sng" dirty="0">
                <a:solidFill>
                  <a:schemeClr val="bg1"/>
                </a:solidFill>
              </a:rPr>
              <a:t>Narratief begrip</a:t>
            </a:r>
            <a:r>
              <a:rPr lang="nl-NL" dirty="0">
                <a:solidFill>
                  <a:schemeClr val="bg1"/>
                </a:solidFill>
              </a:rPr>
              <a:t>: de lezer weet dat het verhaal door een auteur is geconstrueerd en doet bijvoorbeeld uitspraken over personages, plot en taalgebruik of vertelperspectief.</a:t>
            </a:r>
          </a:p>
          <a:p>
            <a:r>
              <a:rPr lang="nl-NL" dirty="0">
                <a:solidFill>
                  <a:schemeClr val="bg1"/>
                </a:solidFill>
              </a:rPr>
              <a:t>(Cornelissen, 2016)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6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Drie niveaus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chemeClr val="bg1"/>
                </a:solidFill>
              </a:rPr>
              <a:t>Niveau 1. uiting zonder argumentatie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Bijvoorbeeld: </a:t>
            </a:r>
            <a:r>
              <a:rPr lang="nl-NL" i="1" dirty="0">
                <a:solidFill>
                  <a:schemeClr val="bg1"/>
                </a:solidFill>
              </a:rPr>
              <a:t>Het verhaal wordt verteld vanuit Joost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  <a:p>
            <a:r>
              <a:rPr lang="nl-NL" dirty="0">
                <a:solidFill>
                  <a:schemeClr val="bg1"/>
                </a:solidFill>
              </a:rPr>
              <a:t>Niveau 2. uiting met argumentatie binnen het boek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Bijvoorbeeld: </a:t>
            </a:r>
            <a:r>
              <a:rPr lang="nl-NL" i="1" dirty="0">
                <a:solidFill>
                  <a:schemeClr val="bg1"/>
                </a:solidFill>
              </a:rPr>
              <a:t>Omdat het verhaal vanuit Joost verteld werd, kwam ik heel veel over hem te weten. </a:t>
            </a:r>
          </a:p>
          <a:p>
            <a:r>
              <a:rPr lang="nl-NL" dirty="0">
                <a:solidFill>
                  <a:schemeClr val="bg1"/>
                </a:solidFill>
              </a:rPr>
              <a:t>Niveau 3. uiting met argumentatie buiten het boek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Bijvoorbeeld: </a:t>
            </a:r>
            <a:r>
              <a:rPr lang="nl-NL" i="1" dirty="0">
                <a:solidFill>
                  <a:schemeClr val="bg1"/>
                </a:solidFill>
              </a:rPr>
              <a:t>Door het open einde weet je niet hoe de toekomst van </a:t>
            </a:r>
            <a:r>
              <a:rPr lang="nl-NL" i="1" dirty="0" err="1">
                <a:solidFill>
                  <a:schemeClr val="bg1"/>
                </a:solidFill>
              </a:rPr>
              <a:t>Rahmane</a:t>
            </a:r>
            <a:r>
              <a:rPr lang="nl-NL" i="1" dirty="0">
                <a:solidFill>
                  <a:schemeClr val="bg1"/>
                </a:solidFill>
              </a:rPr>
              <a:t> er uit ziet. Je beseft dat die toekomst erg onzeker is; hij moet het nu doen zonder zijn boezemvriend </a:t>
            </a:r>
            <a:r>
              <a:rPr lang="nl-NL" i="1" dirty="0" err="1">
                <a:solidFill>
                  <a:schemeClr val="bg1"/>
                </a:solidFill>
              </a:rPr>
              <a:t>Tigane</a:t>
            </a:r>
            <a:r>
              <a:rPr lang="nl-NL" i="1" dirty="0">
                <a:solidFill>
                  <a:schemeClr val="bg1"/>
                </a:solidFill>
              </a:rPr>
              <a:t>. Ik heb op het jeugdjournaal gezien dat veel jeugdvoetballers uit Afrika heimwee krijgen naar hun geboorteland. Ik vraag me af of </a:t>
            </a:r>
            <a:r>
              <a:rPr lang="nl-NL" i="1" dirty="0" err="1">
                <a:solidFill>
                  <a:schemeClr val="bg1"/>
                </a:solidFill>
              </a:rPr>
              <a:t>Rahmane</a:t>
            </a:r>
            <a:r>
              <a:rPr lang="nl-NL" i="1" dirty="0">
                <a:solidFill>
                  <a:schemeClr val="bg1"/>
                </a:solidFill>
              </a:rPr>
              <a:t> wel echt naar Nederland terug wil. </a:t>
            </a:r>
          </a:p>
          <a:p>
            <a:pPr lvl="1"/>
            <a:r>
              <a:rPr lang="nl-NL" i="1" dirty="0">
                <a:solidFill>
                  <a:schemeClr val="bg1"/>
                </a:solidFill>
              </a:rPr>
              <a:t>(Cornelissen, 2016)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1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BA64B8C754424EA2BF1676470A6956" ma:contentTypeVersion="7" ma:contentTypeDescription="Een nieuw document maken." ma:contentTypeScope="" ma:versionID="92fedcaf427f4e48b4974c47cf4134e8">
  <xsd:schema xmlns:xsd="http://www.w3.org/2001/XMLSchema" xmlns:xs="http://www.w3.org/2001/XMLSchema" xmlns:p="http://schemas.microsoft.com/office/2006/metadata/properties" xmlns:ns3="b6cdd076-0c61-4121-afff-14b9c5a7948f" targetNamespace="http://schemas.microsoft.com/office/2006/metadata/properties" ma:root="true" ma:fieldsID="4b7a9d83f354189fa7645bd9bb4229d6" ns3:_="">
    <xsd:import namespace="b6cdd076-0c61-4121-afff-14b9c5a794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dd076-0c61-4121-afff-14b9c5a794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658CA2-412F-4C0D-A5C5-3B1CBBB461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dd076-0c61-4121-afff-14b9c5a79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09BE06-0E9B-4822-8B2B-F24A3A9777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050946-8540-40A5-BD6B-8B219616879A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b6cdd076-0c61-4121-afff-14b9c5a7948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Berlijn</Template>
  <TotalTime>528</TotalTime>
  <Words>1179</Words>
  <Application>Microsoft Office PowerPoint</Application>
  <PresentationFormat>Breedbeeld</PresentationFormat>
  <Paragraphs>196</Paragraphs>
  <Slides>27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Trebuchet MS</vt:lpstr>
      <vt:lpstr>Berlijn</vt:lpstr>
      <vt:lpstr>Praten over boeken</vt:lpstr>
      <vt:lpstr>  </vt:lpstr>
      <vt:lpstr>Inhoud van deze workshop</vt:lpstr>
      <vt:lpstr>In gesprek over een verhaal</vt:lpstr>
      <vt:lpstr>Uitwisselen</vt:lpstr>
      <vt:lpstr>De complexiteit van het begrijpend- leesproces</vt:lpstr>
      <vt:lpstr>In gesprek over boeken en teksten</vt:lpstr>
      <vt:lpstr>Literaire competentie: vier dimensies</vt:lpstr>
      <vt:lpstr>Drie niveaus</vt:lpstr>
      <vt:lpstr>Referentiekader taal, niveau 1F</vt:lpstr>
      <vt:lpstr>Literaire gesprekken in de klas</vt:lpstr>
      <vt:lpstr>Enkele tips</vt:lpstr>
      <vt:lpstr>Inhoudelijke vragen</vt:lpstr>
      <vt:lpstr>Gesprekstechnische vragen</vt:lpstr>
      <vt:lpstr>Praktische handvatten</vt:lpstr>
      <vt:lpstr>leesgesprekken</vt:lpstr>
      <vt:lpstr>leesgesprekken</vt:lpstr>
      <vt:lpstr>leesgesprekken</vt:lpstr>
      <vt:lpstr>Jouw eigen praktijk</vt:lpstr>
      <vt:lpstr>Nog enkele tips en ideeën</vt:lpstr>
      <vt:lpstr> Hoe kom je aan meerdere exemplaren van hetzelfde boek?  </vt:lpstr>
      <vt:lpstr>Voorbeelden van boeken met verhalen. </vt:lpstr>
      <vt:lpstr>Vergelijk boek en film</vt:lpstr>
      <vt:lpstr>Gesprekken inbedden in ‘vrij lezen’ </vt:lpstr>
      <vt:lpstr>Tot slot</vt:lpstr>
      <vt:lpstr>Dank voor je aanwezigheid!</vt:lpstr>
      <vt:lpstr>literatuur</vt:lpstr>
    </vt:vector>
  </TitlesOfParts>
  <Company>HZ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Praten over boeken</dc:title>
  <dc:creator>H.S. Kooiker-den Boer</dc:creator>
  <cp:lastModifiedBy>Corina den Hartog</cp:lastModifiedBy>
  <cp:revision>47</cp:revision>
  <dcterms:created xsi:type="dcterms:W3CDTF">2019-09-30T10:25:54Z</dcterms:created>
  <dcterms:modified xsi:type="dcterms:W3CDTF">2019-10-10T05:14:04Z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0x01010042BA64B8C754424EA2BF1676470A6956</vt:lpwstr>
  </property>
</Properties>
</file>