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4"/>
  </p:notesMasterIdLst>
  <p:handoutMasterIdLst>
    <p:handoutMasterId r:id="rId45"/>
  </p:handoutMasterIdLst>
  <p:sldIdLst>
    <p:sldId id="363" r:id="rId2"/>
    <p:sldId id="423" r:id="rId3"/>
    <p:sldId id="349" r:id="rId4"/>
    <p:sldId id="350" r:id="rId5"/>
    <p:sldId id="364" r:id="rId6"/>
    <p:sldId id="402" r:id="rId7"/>
    <p:sldId id="29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20" r:id="rId25"/>
    <p:sldId id="421" r:id="rId26"/>
    <p:sldId id="422" r:id="rId27"/>
    <p:sldId id="369" r:id="rId28"/>
    <p:sldId id="370" r:id="rId29"/>
    <p:sldId id="371" r:id="rId30"/>
    <p:sldId id="378" r:id="rId31"/>
    <p:sldId id="379" r:id="rId32"/>
    <p:sldId id="380" r:id="rId33"/>
    <p:sldId id="381" r:id="rId34"/>
    <p:sldId id="382" r:id="rId35"/>
    <p:sldId id="383" r:id="rId36"/>
    <p:sldId id="384" r:id="rId37"/>
    <p:sldId id="385" r:id="rId38"/>
    <p:sldId id="386" r:id="rId39"/>
    <p:sldId id="387" r:id="rId40"/>
    <p:sldId id="426" r:id="rId41"/>
    <p:sldId id="425" r:id="rId42"/>
    <p:sldId id="424" r:id="rId43"/>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1D3"/>
    <a:srgbClr val="EFEFEF"/>
    <a:srgbClr val="BFBFBF"/>
    <a:srgbClr val="C0C0C0"/>
    <a:srgbClr val="999999"/>
    <a:srgbClr val="F2D9B6"/>
    <a:srgbClr val="F1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5332" autoAdjust="0"/>
  </p:normalViewPr>
  <p:slideViewPr>
    <p:cSldViewPr>
      <p:cViewPr varScale="1">
        <p:scale>
          <a:sx n="83" d="100"/>
          <a:sy n="83" d="100"/>
        </p:scale>
        <p:origin x="1613" y="82"/>
      </p:cViewPr>
      <p:guideLst>
        <p:guide orient="horz" pos="2160"/>
        <p:guide pos="2880"/>
      </p:guideLst>
    </p:cSldViewPr>
  </p:slideViewPr>
  <p:outlineViewPr>
    <p:cViewPr>
      <p:scale>
        <a:sx n="33" d="100"/>
        <a:sy n="33" d="100"/>
      </p:scale>
      <p:origin x="0" y="-31522"/>
    </p:cViewPr>
  </p:outlineViewPr>
  <p:notesTextViewPr>
    <p:cViewPr>
      <p:scale>
        <a:sx n="100" d="100"/>
        <a:sy n="100" d="100"/>
      </p:scale>
      <p:origin x="0" y="0"/>
    </p:cViewPr>
  </p:notesTextViewPr>
  <p:notesViewPr>
    <p:cSldViewPr>
      <p:cViewPr>
        <p:scale>
          <a:sx n="100" d="100"/>
          <a:sy n="100" d="100"/>
        </p:scale>
        <p:origin x="2400" y="-9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5-28T17:56:07.034"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CCCBAAA-3D3A-4E07-BBFB-878CD4544438}" type="datetimeFigureOut">
              <a:rPr lang="nl-NL" smtClean="0"/>
              <a:t>3-3-2024</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5746785-7373-4B31-AE9F-34DC0588F542}" type="slidenum">
              <a:rPr lang="nl-NL" smtClean="0"/>
              <a:t>‹nr.›</a:t>
            </a:fld>
            <a:endParaRPr lang="nl-NL"/>
          </a:p>
        </p:txBody>
      </p:sp>
    </p:spTree>
    <p:extLst>
      <p:ext uri="{BB962C8B-B14F-4D97-AF65-F5344CB8AC3E}">
        <p14:creationId xmlns:p14="http://schemas.microsoft.com/office/powerpoint/2010/main" val="198066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8814009-58D4-4FB0-9876-E269BE78D5BA}" type="datetimeFigureOut">
              <a:rPr lang="nl-NL" smtClean="0"/>
              <a:t>3-3-2024</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C047F7-BAD2-42FF-A955-2B37901855E5}" type="slidenum">
              <a:rPr lang="nl-NL" smtClean="0"/>
              <a:t>‹nr.›</a:t>
            </a:fld>
            <a:endParaRPr lang="nl-NL"/>
          </a:p>
        </p:txBody>
      </p:sp>
    </p:spTree>
    <p:extLst>
      <p:ext uri="{BB962C8B-B14F-4D97-AF65-F5344CB8AC3E}">
        <p14:creationId xmlns:p14="http://schemas.microsoft.com/office/powerpoint/2010/main" val="423994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ibliotheek.nl/jeugd-en-jongeren.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96E26F-5FCB-48CE-877D-6353E0E80719}" type="slidenum">
              <a:rPr lang="nl-NL" smtClean="0"/>
              <a:t>1</a:t>
            </a:fld>
            <a:endParaRPr lang="nl-NL"/>
          </a:p>
        </p:txBody>
      </p:sp>
    </p:spTree>
    <p:extLst>
      <p:ext uri="{BB962C8B-B14F-4D97-AF65-F5344CB8AC3E}">
        <p14:creationId xmlns:p14="http://schemas.microsoft.com/office/powerpoint/2010/main" val="270282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chemeClr val="dk1"/>
              </a:buClr>
              <a:buSzPts val="1400"/>
            </a:pPr>
            <a:endParaRPr lang="nl-NL" b="1" dirty="0" smtClean="0"/>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C16E1F-49B5-ED41-B081-7DD5382AB9C5}"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076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96E26F-5FCB-48CE-877D-6353E0E80719}"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3036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96E26F-5FCB-48CE-877D-6353E0E80719}"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675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96E26F-5FCB-48CE-877D-6353E0E80719}"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816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96E26F-5FCB-48CE-877D-6353E0E80719}"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21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pPr defTabSz="990650"/>
            <a:fld id="{D2C047F7-BAD2-42FF-A955-2B37901855E5}" type="slidenum">
              <a:rPr lang="nl-NL" sz="1500">
                <a:solidFill>
                  <a:prstClr val="black"/>
                </a:solidFill>
              </a:rPr>
              <a:pPr defTabSz="990650"/>
              <a:t>19</a:t>
            </a:fld>
            <a:endParaRPr lang="nl-NL" sz="1500">
              <a:solidFill>
                <a:prstClr val="black"/>
              </a:solidFill>
            </a:endParaRPr>
          </a:p>
        </p:txBody>
      </p:sp>
    </p:spTree>
    <p:extLst>
      <p:ext uri="{BB962C8B-B14F-4D97-AF65-F5344CB8AC3E}">
        <p14:creationId xmlns:p14="http://schemas.microsoft.com/office/powerpoint/2010/main" val="2288070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96E26F-5FCB-48CE-877D-6353E0E80719}"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7584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650">
              <a:defRPr/>
            </a:pPr>
            <a:r>
              <a:rPr lang="nl-NL" dirty="0" smtClean="0"/>
              <a:t>Woorden telkens terug laten komen door langere tijd aan één thema te werken. Binnen boeken en series komen woorden voor binnen licht wisselende contexten.</a:t>
            </a:r>
          </a:p>
          <a:p>
            <a:pPr defTabSz="990650">
              <a:defRPr/>
            </a:pPr>
            <a:r>
              <a:rPr lang="nl-NL" dirty="0" smtClean="0"/>
              <a:t>Woorden via context/spannend</a:t>
            </a:r>
            <a:r>
              <a:rPr lang="nl-NL" baseline="0" dirty="0" smtClean="0"/>
              <a:t> of interessant verhaal: licht wisselende context – helpt om woorden te begrijpen en onthouden. Woordenschatuitbreiding vindt leven lang plaats.  Beste optie is om met thema’s van 6 tot 8 weken te werken.</a:t>
            </a:r>
          </a:p>
          <a:p>
            <a:pPr defTabSz="990650">
              <a:defRPr/>
            </a:pPr>
            <a:r>
              <a:rPr lang="nl-NL" baseline="0" dirty="0" smtClean="0"/>
              <a:t>Juist in de context van boeken wordt de betekenis van woorden vaak helder.  Vrij lezen / zelfstandig lezen en voorlezen zijn noodzakelijk en moeten dagelijks op het rooster staan.</a:t>
            </a:r>
            <a:endParaRPr lang="nl-NL" dirty="0" smtClean="0"/>
          </a:p>
          <a:p>
            <a:pPr defTabSz="990650">
              <a:defRPr/>
            </a:pPr>
            <a:endParaRPr lang="nl-NL" dirty="0" smtClean="0"/>
          </a:p>
          <a:p>
            <a:pPr defTabSz="990650">
              <a:defRPr/>
            </a:pPr>
            <a:r>
              <a:rPr lang="nl-NL" dirty="0" smtClean="0"/>
              <a:t>Woordenschatuitbreiding vindt</a:t>
            </a:r>
            <a:r>
              <a:rPr lang="nl-NL" baseline="0" dirty="0" smtClean="0"/>
              <a:t> voornamelijk plaats binnen </a:t>
            </a:r>
          </a:p>
          <a:p>
            <a:pPr defTabSz="990650">
              <a:defRPr/>
            </a:pPr>
            <a:endParaRPr lang="nl-NL" baseline="0" dirty="0" smtClean="0"/>
          </a:p>
          <a:p>
            <a:pPr defTabSz="990650">
              <a:defRPr/>
            </a:pPr>
            <a:r>
              <a:rPr lang="nl-NL" baseline="0" dirty="0" smtClean="0"/>
              <a:t>Boeken zijn goud voor woordenschatontwikkeling: kinderen komen in aanraking met woorden die in de dagelijkse spreektaal (gesprekken, televisie, filmpjes) nauwelijks voorkomen – laagfrequente woorden. </a:t>
            </a:r>
            <a:endParaRPr lang="nl-NL" dirty="0" smtClean="0"/>
          </a:p>
          <a:p>
            <a:pPr defTabSz="990650">
              <a:defRPr/>
            </a:pPr>
            <a:endParaRPr lang="nl-NL" dirty="0" smtClean="0"/>
          </a:p>
          <a:p>
            <a:pPr defTabSz="990650">
              <a:defRP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defTabSz="990650">
              <a:defRPr/>
            </a:pPr>
            <a:fld id="{D2C047F7-BAD2-42FF-A955-2B37901855E5}" type="slidenum">
              <a:rPr lang="nl-NL">
                <a:solidFill>
                  <a:prstClr val="black"/>
                </a:solidFill>
              </a:rPr>
              <a:pPr defTabSz="990650">
                <a:defRPr/>
              </a:pPr>
              <a:t>22</a:t>
            </a:fld>
            <a:endParaRPr lang="nl-NL">
              <a:solidFill>
                <a:prstClr val="black"/>
              </a:solidFill>
            </a:endParaRPr>
          </a:p>
        </p:txBody>
      </p:sp>
    </p:spTree>
    <p:extLst>
      <p:ext uri="{BB962C8B-B14F-4D97-AF65-F5344CB8AC3E}">
        <p14:creationId xmlns:p14="http://schemas.microsoft.com/office/powerpoint/2010/main" val="2072645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3942C6-A889-4FD9-BE77-6CE6E2A8FB49}"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7164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C047F7-BAD2-42FF-A955-2B37901855E5}"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34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1: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pPr>
              <a:spcBef>
                <a:spcPts val="0"/>
              </a:spcBef>
              <a:spcAft>
                <a:spcPts val="0"/>
              </a:spcAft>
            </a:pPr>
            <a:r>
              <a:rPr lang="nl-NL" dirty="0" smtClean="0"/>
              <a:t>En dat is het niet…, Denk aan filmpje Arjen Lubach, diverse</a:t>
            </a:r>
            <a:r>
              <a:rPr lang="nl-NL" baseline="0" dirty="0" smtClean="0"/>
              <a:t> artikelen..</a:t>
            </a:r>
          </a:p>
          <a:p>
            <a:pPr>
              <a:spcBef>
                <a:spcPts val="0"/>
              </a:spcBef>
              <a:spcAft>
                <a:spcPts val="0"/>
              </a:spcAft>
            </a:pPr>
            <a:endParaRPr dirty="0"/>
          </a:p>
        </p:txBody>
      </p:sp>
      <p:sp>
        <p:nvSpPr>
          <p:cNvPr id="318" name="Google Shape;318;p11: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462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08063" y="269875"/>
            <a:ext cx="5602287" cy="4202113"/>
          </a:xfrm>
        </p:spPr>
      </p:sp>
      <p:sp>
        <p:nvSpPr>
          <p:cNvPr id="3" name="Tijdelijke aanduiding voor notities 2"/>
          <p:cNvSpPr>
            <a:spLocks noGrp="1"/>
          </p:cNvSpPr>
          <p:nvPr>
            <p:ph type="body" idx="1"/>
          </p:nvPr>
        </p:nvSpPr>
        <p:spPr>
          <a:xfrm>
            <a:off x="853777" y="4472741"/>
            <a:ext cx="5847643" cy="4904414"/>
          </a:xfrm>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1027007" rtl="0" eaLnBrk="1" fontAlgn="base" latinLnBrk="0" hangingPunct="1">
              <a:lnSpc>
                <a:spcPct val="100000"/>
              </a:lnSpc>
              <a:spcBef>
                <a:spcPct val="0"/>
              </a:spcBef>
              <a:spcAft>
                <a:spcPct val="0"/>
              </a:spcAft>
              <a:buClrTx/>
              <a:buSzTx/>
              <a:buFontTx/>
              <a:buNone/>
              <a:tabLst/>
              <a:defRPr/>
            </a:pPr>
            <a:fld id="{1F3942C6-A889-4FD9-BE77-6CE6E2A8FB49}" type="slidenum">
              <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27007" rtl="0" eaLnBrk="1" fontAlgn="base" latinLnBrk="0" hangingPunct="1">
                <a:lnSpc>
                  <a:spcPct val="100000"/>
                </a:lnSpc>
                <a:spcBef>
                  <a:spcPct val="0"/>
                </a:spcBef>
                <a:spcAft>
                  <a:spcPct val="0"/>
                </a:spcAft>
                <a:buClrTx/>
                <a:buSzTx/>
                <a:buFontTx/>
                <a:buNone/>
                <a:tabLst/>
                <a:defRPr/>
              </a:pPr>
              <a:t>26</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220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8: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pPr>
              <a:spcBef>
                <a:spcPts val="0"/>
              </a:spcBef>
              <a:spcAft>
                <a:spcPts val="0"/>
              </a:spcAft>
            </a:pPr>
            <a:endParaRPr/>
          </a:p>
        </p:txBody>
      </p:sp>
      <p:sp>
        <p:nvSpPr>
          <p:cNvPr id="494" name="Google Shape;494;p38: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6935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6: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pPr>
              <a:spcBef>
                <a:spcPts val="0"/>
              </a:spcBef>
              <a:spcAft>
                <a:spcPts val="0"/>
              </a:spcAft>
            </a:pPr>
            <a:r>
              <a:rPr lang="nl-NL" dirty="0"/>
              <a:t>Zie ook:</a:t>
            </a:r>
          </a:p>
          <a:p>
            <a:pPr marL="287607" indent="-287607">
              <a:spcBef>
                <a:spcPts val="0"/>
              </a:spcBef>
              <a:spcAft>
                <a:spcPts val="0"/>
              </a:spcAft>
              <a:buFontTx/>
              <a:buChar char="-"/>
            </a:pPr>
            <a:r>
              <a:rPr lang="nl-NL" dirty="0"/>
              <a:t>De boekenlijst bij Focus op Begrip</a:t>
            </a:r>
          </a:p>
          <a:p>
            <a:pPr marL="287607" indent="-287607">
              <a:spcBef>
                <a:spcPts val="0"/>
              </a:spcBef>
              <a:spcAft>
                <a:spcPts val="0"/>
              </a:spcAft>
              <a:buFontTx/>
              <a:buChar char="-"/>
            </a:pPr>
            <a:r>
              <a:rPr lang="nl-NL" dirty="0"/>
              <a:t>www.leesbevorderingindeklas.nl</a:t>
            </a:r>
          </a:p>
          <a:p>
            <a:pPr marL="287607" indent="-287607">
              <a:spcBef>
                <a:spcPts val="0"/>
              </a:spcBef>
              <a:spcAft>
                <a:spcPts val="0"/>
              </a:spcAft>
              <a:buFontTx/>
              <a:buChar char="-"/>
            </a:pPr>
            <a:r>
              <a:rPr lang="nl-NL" dirty="0">
                <a:hlinkClick r:id="rId3"/>
              </a:rPr>
              <a:t>https://www.bibliotheek.nl/jeugd-en-jongeren.html</a:t>
            </a:r>
            <a:r>
              <a:rPr lang="nl-NL" dirty="0"/>
              <a:t>: boeken op onderwerp</a:t>
            </a:r>
          </a:p>
          <a:p>
            <a:pPr marL="287607" indent="-287607">
              <a:spcBef>
                <a:spcPts val="0"/>
              </a:spcBef>
              <a:spcAft>
                <a:spcPts val="0"/>
              </a:spcAft>
              <a:buFontTx/>
              <a:buChar char="-"/>
            </a:pPr>
            <a:endParaRPr lang="nl-NL" dirty="0"/>
          </a:p>
        </p:txBody>
      </p:sp>
      <p:sp>
        <p:nvSpPr>
          <p:cNvPr id="415" name="Google Shape;415;p26: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530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pPr>
              <a:spcBef>
                <a:spcPts val="0"/>
              </a:spcBef>
              <a:spcAft>
                <a:spcPts val="0"/>
              </a:spcAft>
            </a:pPr>
            <a:endParaRPr/>
          </a:p>
        </p:txBody>
      </p:sp>
      <p:sp>
        <p:nvSpPr>
          <p:cNvPr id="421" name="Google Shape;421;p27: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95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1: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6" name="Google Shape;446;p31:notes"/>
          <p:cNvSpPr txBox="1">
            <a:spLocks noGrp="1"/>
          </p:cNvSpPr>
          <p:nvPr>
            <p:ph type="body" idx="1"/>
          </p:nvPr>
        </p:nvSpPr>
        <p:spPr>
          <a:xfrm>
            <a:off x="666332" y="5118682"/>
            <a:ext cx="5332238" cy="4850097"/>
          </a:xfrm>
          <a:prstGeom prst="rect">
            <a:avLst/>
          </a:prstGeom>
          <a:noFill/>
          <a:ln>
            <a:noFill/>
          </a:ln>
        </p:spPr>
        <p:txBody>
          <a:bodyPr spcFirstLastPara="1" wrap="square" lIns="92019" tIns="45997" rIns="92019" bIns="45997" anchor="t" anchorCtr="0">
            <a:noAutofit/>
          </a:bodyPr>
          <a:lstStyle/>
          <a:p>
            <a:r>
              <a:rPr lang="nl-NL" sz="1800" dirty="0"/>
              <a:t>Kies voor:</a:t>
            </a:r>
          </a:p>
          <a:p>
            <a:r>
              <a:rPr lang="nl-NL" sz="1800" dirty="0"/>
              <a:t>Boeken van echte, goede kinderboekenschrijvers, liefst series. Ook luisterboeken (luisterbieb app en superboek.nl voor kinderen met dyslexie), voorlezen! Dragen ook bij aan mondelinge taal en leesbegrip.</a:t>
            </a:r>
          </a:p>
          <a:p>
            <a:pPr defTabSz="920344" fontAlgn="auto">
              <a:spcBef>
                <a:spcPts val="0"/>
              </a:spcBef>
              <a:spcAft>
                <a:spcPts val="0"/>
              </a:spcAft>
              <a:defRPr/>
            </a:pPr>
            <a:endParaRPr lang="nl-NL" baseline="0" dirty="0"/>
          </a:p>
          <a:p>
            <a:pPr defTabSz="920344" fontAlgn="auto">
              <a:spcBef>
                <a:spcPts val="0"/>
              </a:spcBef>
              <a:spcAft>
                <a:spcPts val="0"/>
              </a:spcAft>
              <a:defRPr/>
            </a:pPr>
            <a:r>
              <a:rPr lang="nl-NL" baseline="0" dirty="0"/>
              <a:t>Superboek voor kinderen met speciale onderwijsbehoeften. Serieboeken vooral bij aanvang, bij leerlingen met weinig leeservaring</a:t>
            </a:r>
          </a:p>
          <a:p>
            <a:pPr defTabSz="920344" fontAlgn="auto">
              <a:spcBef>
                <a:spcPts val="0"/>
              </a:spcBef>
              <a:spcAft>
                <a:spcPts val="0"/>
              </a:spcAft>
              <a:defRPr/>
            </a:pPr>
            <a:endParaRPr lang="nl-NL" baseline="0" dirty="0"/>
          </a:p>
          <a:p>
            <a:pPr defTabSz="920344" fontAlgn="auto">
              <a:spcBef>
                <a:spcPts val="0"/>
              </a:spcBef>
              <a:spcAft>
                <a:spcPts val="0"/>
              </a:spcAft>
              <a:defRPr/>
            </a:pPr>
            <a:r>
              <a:rPr lang="nl-NL" dirty="0"/>
              <a:t>E-books</a:t>
            </a:r>
            <a:r>
              <a:rPr lang="nl-NL" baseline="0" dirty="0"/>
              <a:t> en luisterboeken ook voor kinderen met concentratieproblemen: kunnen hierin niet bladeren.</a:t>
            </a:r>
            <a:endParaRPr lang="nl-NL" dirty="0"/>
          </a:p>
          <a:p>
            <a:pPr defTabSz="920344" fontAlgn="auto">
              <a:spcBef>
                <a:spcPts val="0"/>
              </a:spcBef>
              <a:spcAft>
                <a:spcPts val="0"/>
              </a:spcAft>
              <a:defRPr/>
            </a:pPr>
            <a:endParaRPr lang="nl-NL" baseline="0" dirty="0"/>
          </a:p>
          <a:p>
            <a:pPr defTabSz="920344" fontAlgn="auto">
              <a:spcBef>
                <a:spcPts val="0"/>
              </a:spcBef>
              <a:spcAft>
                <a:spcPts val="0"/>
              </a:spcAft>
              <a:defRPr/>
            </a:pPr>
            <a:r>
              <a:rPr lang="nl-NL" baseline="0" dirty="0"/>
              <a:t>Rijk taalgebruik: complexe begrippen en zinnen, abstracte begrippen niet vermijden. Wees niet bang voor een te hoog niveau!</a:t>
            </a:r>
          </a:p>
          <a:p>
            <a:pPr defTabSz="920344" fontAlgn="auto">
              <a:spcBef>
                <a:spcPts val="0"/>
              </a:spcBef>
              <a:spcAft>
                <a:spcPts val="0"/>
              </a:spcAft>
              <a:defRPr/>
            </a:pPr>
            <a:r>
              <a:rPr lang="nl-NL" dirty="0"/>
              <a:t>Goede alinea- en verhaalstructuur, verbindingswoorden, verwijswoorden, rijke zinsbouw en woordenschat, visuele elementen gekoppeld aan de tekst</a:t>
            </a:r>
          </a:p>
          <a:p>
            <a:pPr defTabSz="920344" fontAlgn="auto">
              <a:spcBef>
                <a:spcPts val="0"/>
              </a:spcBef>
              <a:spcAft>
                <a:spcPts val="0"/>
              </a:spcAft>
              <a:defRPr/>
            </a:pPr>
            <a:endParaRPr lang="nl-NL" baseline="0" dirty="0"/>
          </a:p>
          <a:p>
            <a:pPr defTabSz="920344" fontAlgn="auto">
              <a:spcBef>
                <a:spcPts val="0"/>
              </a:spcBef>
              <a:spcAft>
                <a:spcPts val="0"/>
              </a:spcAft>
              <a:defRPr/>
            </a:pPr>
            <a:r>
              <a:rPr lang="nl-NL" baseline="0" dirty="0"/>
              <a:t>Impliciet taalgebruik wordt gestimuleerd/versterkt: woordenschat, begrijpend lezen, kennis, leesconditie (impliciet).</a:t>
            </a:r>
          </a:p>
          <a:p>
            <a:endParaRPr lang="nl-NL" dirty="0"/>
          </a:p>
          <a:p>
            <a:r>
              <a:rPr lang="nl-NL" dirty="0"/>
              <a:t>Tekst</a:t>
            </a:r>
            <a:r>
              <a:rPr lang="nl-NL" baseline="0" dirty="0"/>
              <a:t> belangrijker dan afbeeldingen, afbeeldingen ondersteunen de tekst en staan dichtbij de betreffende tekst.</a:t>
            </a:r>
          </a:p>
          <a:p>
            <a:r>
              <a:rPr lang="nl-NL" baseline="0" dirty="0"/>
              <a:t>Inhoud tekst is up-to-date.</a:t>
            </a:r>
          </a:p>
          <a:p>
            <a:endParaRPr lang="nl-NL" baseline="0" dirty="0"/>
          </a:p>
          <a:p>
            <a:r>
              <a:rPr lang="nl-NL" baseline="0" dirty="0"/>
              <a:t>Geen ‘Makkelijk lezen boeken’.</a:t>
            </a:r>
          </a:p>
          <a:p>
            <a:pPr>
              <a:spcBef>
                <a:spcPts val="0"/>
              </a:spcBef>
              <a:spcAft>
                <a:spcPts val="0"/>
              </a:spcAft>
            </a:pPr>
            <a:endParaRPr dirty="0"/>
          </a:p>
        </p:txBody>
      </p:sp>
      <p:sp>
        <p:nvSpPr>
          <p:cNvPr id="447" name="Google Shape;447;p31:notes"/>
          <p:cNvSpPr txBox="1"/>
          <p:nvPr/>
        </p:nvSpPr>
        <p:spPr>
          <a:xfrm>
            <a:off x="3775878" y="10235629"/>
            <a:ext cx="2887436" cy="538899"/>
          </a:xfrm>
          <a:prstGeom prst="rect">
            <a:avLst/>
          </a:prstGeom>
          <a:noFill/>
          <a:ln>
            <a:noFill/>
          </a:ln>
        </p:spPr>
        <p:txBody>
          <a:bodyPr spcFirstLastPara="1" wrap="square" lIns="92019" tIns="45997" rIns="92019" bIns="45997" anchor="b" anchorCtr="0">
            <a:noAutofit/>
          </a:bodyPr>
          <a:lstStyle/>
          <a:p>
            <a:pPr algn="r">
              <a:spcBef>
                <a:spcPts val="0"/>
              </a:spcBef>
              <a:spcAft>
                <a:spcPts val="0"/>
              </a:spcAft>
              <a:buClr>
                <a:srgbClr val="000000"/>
              </a:buClr>
              <a:buSzPts val="1800"/>
            </a:pPr>
            <a:fld id="{00000000-1234-1234-1234-123412341234}" type="slidenum">
              <a:rPr lang="nl-NL">
                <a:solidFill>
                  <a:srgbClr val="000000"/>
                </a:solidFill>
                <a:latin typeface="Calibri"/>
                <a:ea typeface="Calibri"/>
                <a:cs typeface="Calibri"/>
                <a:sym typeface="Calibri"/>
              </a:rPr>
              <a:pPr algn="r">
                <a:spcBef>
                  <a:spcPts val="0"/>
                </a:spcBef>
                <a:spcAft>
                  <a:spcPts val="0"/>
                </a:spcAft>
                <a:buClr>
                  <a:srgbClr val="000000"/>
                </a:buClr>
                <a:buSzPts val="1800"/>
              </a:pPr>
              <a:t>33</a:t>
            </a:fld>
            <a:endParaRPr/>
          </a:p>
        </p:txBody>
      </p:sp>
      <p:sp>
        <p:nvSpPr>
          <p:cNvPr id="448" name="Google Shape;448;p31:notes"/>
          <p:cNvSpPr txBox="1"/>
          <p:nvPr/>
        </p:nvSpPr>
        <p:spPr>
          <a:xfrm>
            <a:off x="3775878" y="1"/>
            <a:ext cx="2887436" cy="538899"/>
          </a:xfrm>
          <a:prstGeom prst="rect">
            <a:avLst/>
          </a:prstGeom>
          <a:noFill/>
          <a:ln>
            <a:noFill/>
          </a:ln>
        </p:spPr>
        <p:txBody>
          <a:bodyPr spcFirstLastPara="1" wrap="square" lIns="92019" tIns="45997" rIns="92019" bIns="45997" anchor="t" anchorCtr="0">
            <a:noAutofit/>
          </a:bodyPr>
          <a:lstStyle/>
          <a:p>
            <a:pPr algn="r">
              <a:spcBef>
                <a:spcPts val="0"/>
              </a:spcBef>
              <a:spcAft>
                <a:spcPts val="0"/>
              </a:spcAft>
              <a:buClr>
                <a:srgbClr val="000000"/>
              </a:buClr>
              <a:buSzPts val="1200"/>
            </a:pPr>
            <a:r>
              <a:rPr lang="nl-NL" sz="1200">
                <a:solidFill>
                  <a:srgbClr val="000000"/>
                </a:solidFill>
                <a:latin typeface="Arial"/>
                <a:ea typeface="Arial"/>
                <a:cs typeface="Arial"/>
                <a:sym typeface="Arial"/>
              </a:rPr>
              <a:t>17-01-2012</a:t>
            </a:r>
            <a:endParaRPr/>
          </a:p>
        </p:txBody>
      </p:sp>
      <p:sp>
        <p:nvSpPr>
          <p:cNvPr id="449" name="Google Shape;449;p31:notes"/>
          <p:cNvSpPr txBox="1"/>
          <p:nvPr/>
        </p:nvSpPr>
        <p:spPr>
          <a:xfrm rot="180000">
            <a:off x="-104709" y="10852504"/>
            <a:ext cx="104709" cy="350025"/>
          </a:xfrm>
          <a:prstGeom prst="rect">
            <a:avLst/>
          </a:prstGeom>
          <a:noFill/>
          <a:ln>
            <a:noFill/>
          </a:ln>
        </p:spPr>
        <p:txBody>
          <a:bodyPr spcFirstLastPara="1" wrap="square" lIns="92019" tIns="45997" rIns="92019" bIns="45997" anchor="b" anchorCtr="0">
            <a:noAutofit/>
          </a:bodyPr>
          <a:lstStyle/>
          <a:p>
            <a:pPr>
              <a:spcBef>
                <a:spcPts val="0"/>
              </a:spcBef>
              <a:spcAft>
                <a:spcPts val="0"/>
              </a:spcAft>
            </a:pPr>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830275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8: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pPr>
              <a:spcBef>
                <a:spcPts val="0"/>
              </a:spcBef>
              <a:spcAft>
                <a:spcPts val="0"/>
              </a:spcAft>
            </a:pPr>
            <a:endParaRPr dirty="0"/>
          </a:p>
        </p:txBody>
      </p:sp>
      <p:sp>
        <p:nvSpPr>
          <p:cNvPr id="427" name="Google Shape;427;p28: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63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8: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pPr>
              <a:spcBef>
                <a:spcPts val="0"/>
              </a:spcBef>
              <a:spcAft>
                <a:spcPts val="0"/>
              </a:spcAft>
            </a:pPr>
            <a:endParaRPr/>
          </a:p>
        </p:txBody>
      </p:sp>
      <p:sp>
        <p:nvSpPr>
          <p:cNvPr id="494" name="Google Shape;494;p38: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50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2: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r>
              <a:rPr lang="nl-NL" sz="1800" dirty="0"/>
              <a:t>Complexe teksten, fictie en non-fictie van 250 – 400 woorden. Kan ook tekst uit het boek zijn dat het kind leest.</a:t>
            </a:r>
          </a:p>
          <a:p>
            <a:endParaRPr lang="nl-NL" sz="1800" dirty="0"/>
          </a:p>
          <a:p>
            <a:r>
              <a:rPr lang="nl-NL" sz="1800" dirty="0"/>
              <a:t>Kies juist andere teksten dan Nieuwsbegrip.</a:t>
            </a:r>
          </a:p>
          <a:p>
            <a:r>
              <a:rPr lang="nl-NL" sz="1800" dirty="0"/>
              <a:t>Veel methodeboeken van wereldoriëntatie: heel arm taalgebruik, geen duidelijke structuur, te veel losstaande info vanwege ontbreken verbindingswoorden. Prentenboeken groep 2 rijker aan taal. </a:t>
            </a:r>
          </a:p>
          <a:p>
            <a:endParaRPr lang="nl-NL" sz="1800" dirty="0"/>
          </a:p>
          <a:p>
            <a:r>
              <a:rPr lang="nl-NL" sz="1800" dirty="0"/>
              <a:t>Kies ‘</a:t>
            </a:r>
            <a:r>
              <a:rPr lang="nl-NL" sz="1800" dirty="0" err="1"/>
              <a:t>Twin</a:t>
            </a:r>
            <a:r>
              <a:rPr lang="nl-NL" sz="1800" dirty="0"/>
              <a:t>-teksten/boeken’  - overleg met de bibliotheek, aantrekkelijk boekenaanbod, B/C boeken!</a:t>
            </a:r>
          </a:p>
          <a:p>
            <a:endParaRPr lang="nl-NL" sz="1800" dirty="0"/>
          </a:p>
          <a:p>
            <a:r>
              <a:rPr lang="nl-NL" sz="1800" dirty="0"/>
              <a:t>Kader Abdolah heeft heel veel taal geleerd door het lezen van de kinderboeken van Annie M.G. Schmidt en aan ‘De donkere kamer van </a:t>
            </a:r>
            <a:r>
              <a:rPr lang="nl-NL" sz="1800" dirty="0" err="1"/>
              <a:t>Damocles</a:t>
            </a:r>
            <a:r>
              <a:rPr lang="nl-NL" sz="1800" dirty="0"/>
              <a:t>’ doordat deze zeer rijke taal bevatten.</a:t>
            </a:r>
          </a:p>
          <a:p>
            <a:endParaRPr lang="nl-NL" sz="1800" dirty="0"/>
          </a:p>
          <a:p>
            <a:r>
              <a:rPr lang="nl-NL" sz="1800" dirty="0"/>
              <a:t>Van belang is juist rijk taalgebruik: door het ontbreken van verbindingswoorden en vereenvoudigd taalgebruik, gaan kinderen niet leren. We hebben moeite met het onthouden en begrijpen van losse feiten.</a:t>
            </a:r>
          </a:p>
          <a:p>
            <a:r>
              <a:rPr lang="nl-NL" sz="1800" dirty="0"/>
              <a:t>Juist deze zaken geven de structuur en samenhang aan in de tekst, kenniselementen worden met elkaar verbonden in een duidelijke structuur, waar onze menselijke hersenen zo gevoelig voor zijn. Dit leidt tot begrip.</a:t>
            </a:r>
          </a:p>
          <a:p>
            <a:r>
              <a:rPr lang="nl-NL" sz="1800" dirty="0"/>
              <a:t>Kies voor natuurlijke teksten met een elementaire tekststructuur, causale verbanden, verwijs- en verbindingswoorden (dus níet: AVI en </a:t>
            </a:r>
            <a:r>
              <a:rPr lang="nl-NL" sz="1800" dirty="0" err="1"/>
              <a:t>Clib</a:t>
            </a:r>
            <a:r>
              <a:rPr lang="nl-NL" sz="1800" dirty="0"/>
              <a:t> –gerelateerd).</a:t>
            </a:r>
          </a:p>
          <a:p>
            <a:endParaRPr lang="nl-NL" sz="1800" dirty="0"/>
          </a:p>
          <a:p>
            <a:r>
              <a:rPr lang="nl-NL" sz="1800" dirty="0"/>
              <a:t>Visuele elementen bij de tekst leiden niet af, maar zijn een verrijking voor de tekst. Deze elementen ook ‘lezen’.</a:t>
            </a:r>
          </a:p>
          <a:p>
            <a:r>
              <a:rPr lang="nl-NL" sz="1800" dirty="0"/>
              <a:t>Visuele elementen die los staan van de tekst en alleen gebruikt zijn voor de vormgeving, werken misleidend en staan goed tekstbegrip in de weg.</a:t>
            </a:r>
          </a:p>
          <a:p>
            <a:endParaRPr lang="nl-NL" sz="1800" dirty="0"/>
          </a:p>
          <a:p>
            <a:r>
              <a:rPr lang="nl-NL" sz="1800" dirty="0"/>
              <a:t>Structuur, verhaalstructuur is erg belangrijk: menselijke hersenen houden van structuur, wanneer er geen verbindingen worden gemaakt, lukt onthouden niet.</a:t>
            </a:r>
          </a:p>
          <a:p>
            <a:endParaRPr lang="nl-NL" sz="1800" dirty="0"/>
          </a:p>
          <a:p>
            <a:r>
              <a:rPr lang="nl-NL" sz="1800" dirty="0"/>
              <a:t>En heel belangrijk: laat het kind inspraak hebben in de keuze van de tekst. </a:t>
            </a:r>
          </a:p>
          <a:p>
            <a:endParaRPr lang="nl-NL" sz="1800" dirty="0"/>
          </a:p>
          <a:p>
            <a:r>
              <a:rPr lang="nl-NL" sz="1800" dirty="0"/>
              <a:t>Bronnen voor kwalitatief goede teksten: zie bijlage mail.</a:t>
            </a:r>
          </a:p>
          <a:p>
            <a:pPr>
              <a:spcBef>
                <a:spcPts val="0"/>
              </a:spcBef>
              <a:spcAft>
                <a:spcPts val="0"/>
              </a:spcAft>
            </a:pPr>
            <a:endParaRPr dirty="0"/>
          </a:p>
        </p:txBody>
      </p:sp>
      <p:sp>
        <p:nvSpPr>
          <p:cNvPr id="456" name="Google Shape;456;p32: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586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2: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r>
              <a:rPr lang="nl-NL" sz="1800" dirty="0"/>
              <a:t>Opdrachten samen uitwerken, samen over nadenken: inspiratie opdoen doen je samen, door samen na te denken!</a:t>
            </a:r>
            <a:br>
              <a:rPr lang="nl-NL" sz="1800" dirty="0"/>
            </a:br>
            <a:endParaRPr lang="nl-NL" sz="1800" dirty="0"/>
          </a:p>
          <a:p>
            <a:r>
              <a:rPr lang="nl-NL" sz="1800" dirty="0"/>
              <a:t>Denkroutines: Ik denk, ik zie, ik vraag me af….. / denken-delen-uitwisselen</a:t>
            </a:r>
          </a:p>
          <a:p>
            <a:endParaRPr lang="nl-NL" sz="1800" dirty="0"/>
          </a:p>
          <a:p>
            <a:r>
              <a:rPr lang="nl-NL" sz="1800" dirty="0"/>
              <a:t>Stel 1 kritische vraag: wat was er nieuw voor je? Wat had de schrijver je beter uit moeten leggen? Op wie heeft dit de meeste invloed? Wat zij sterke en zwakke punten? Waar kan dit idee toe leiden: hoe denk jij daarover?</a:t>
            </a:r>
          </a:p>
          <a:p>
            <a:endParaRPr lang="nl-NL" sz="1800" dirty="0"/>
          </a:p>
          <a:p>
            <a:r>
              <a:rPr lang="nl-NL" sz="1800" dirty="0"/>
              <a:t>Actieve verwerkingsopdracht: herschrijf een alinea (a.d.h.v. 5 kernwoorden), schrijf een mail aan…. (met jouw ideeën, met jouw mening) /  maak een interview voor… / foto-verhaal maken (documentaire-achtig) </a:t>
            </a:r>
            <a:br>
              <a:rPr lang="nl-NL" sz="1800" dirty="0"/>
            </a:br>
            <a:endParaRPr lang="nl-NL" sz="1800" dirty="0"/>
          </a:p>
          <a:p>
            <a:endParaRPr lang="nl-NL" sz="1800" dirty="0"/>
          </a:p>
          <a:p>
            <a:endParaRPr lang="nl-NL" sz="1800" dirty="0"/>
          </a:p>
          <a:p>
            <a:pPr>
              <a:spcBef>
                <a:spcPts val="0"/>
              </a:spcBef>
              <a:spcAft>
                <a:spcPts val="0"/>
              </a:spcAft>
            </a:pPr>
            <a:endParaRPr dirty="0"/>
          </a:p>
        </p:txBody>
      </p:sp>
      <p:sp>
        <p:nvSpPr>
          <p:cNvPr id="456" name="Google Shape;456;p32: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2613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5:notes"/>
          <p:cNvSpPr txBox="1">
            <a:spLocks noGrp="1"/>
          </p:cNvSpPr>
          <p:nvPr>
            <p:ph type="body" idx="1"/>
          </p:nvPr>
        </p:nvSpPr>
        <p:spPr>
          <a:xfrm>
            <a:off x="666332" y="5118682"/>
            <a:ext cx="5332238" cy="4850097"/>
          </a:xfrm>
          <a:prstGeom prst="rect">
            <a:avLst/>
          </a:prstGeom>
        </p:spPr>
        <p:txBody>
          <a:bodyPr spcFirstLastPara="1" wrap="square" lIns="92019" tIns="45997" rIns="92019" bIns="45997" anchor="t" anchorCtr="0">
            <a:noAutofit/>
          </a:bodyPr>
          <a:lstStyle/>
          <a:p>
            <a:r>
              <a:rPr lang="nl-NL" sz="1800" dirty="0"/>
              <a:t>Kennisnetwerk = taalbasis.</a:t>
            </a:r>
          </a:p>
          <a:p>
            <a:r>
              <a:rPr lang="nl-NL" sz="1800" dirty="0"/>
              <a:t>Hoewel informatie en kennis voortdurend veranderen, is het heel belangrijk dat kinderen kennis vergaren: het is beter om over enige, niet geheel actuele kennis te beschikken dan niets te hebben. Wanneer er toch enige kennis aanwezig is, kan er worden aangehaakt bij het bestaande kennisnetwerk.</a:t>
            </a:r>
          </a:p>
          <a:p>
            <a:endParaRPr lang="nl-NL" sz="1800" dirty="0"/>
          </a:p>
          <a:p>
            <a:r>
              <a:rPr lang="nl-NL" sz="1800" dirty="0"/>
              <a:t>Onderdelen in de Cito Eindtoets betreffende de zaakvakken laten betere resultaten zien door veel lezen.</a:t>
            </a:r>
          </a:p>
          <a:p>
            <a:endParaRPr lang="nl-NL" sz="1800" dirty="0"/>
          </a:p>
          <a:p>
            <a:r>
              <a:rPr lang="nl-NL" sz="1800" dirty="0"/>
              <a:t>‘Los leidt tot niets’: gebruik geen losstaande teksten en boeken, zorg altijd voor inbedding in een thema, gedurende een langere periode.</a:t>
            </a:r>
          </a:p>
          <a:p>
            <a:r>
              <a:rPr lang="nl-NL" sz="1800" dirty="0"/>
              <a:t>Juist door kennis aan te brengen vanuit diverse contexten binnen een bepaald thema gaan kinderen leren en begrijpen.</a:t>
            </a:r>
          </a:p>
          <a:p>
            <a:r>
              <a:rPr lang="nl-NL" sz="1800" dirty="0"/>
              <a:t>Koppel daarom </a:t>
            </a:r>
            <a:r>
              <a:rPr lang="nl-NL" sz="1800" dirty="0" err="1"/>
              <a:t>zaakvaakthema’s</a:t>
            </a:r>
            <a:r>
              <a:rPr lang="nl-NL" sz="1800" dirty="0"/>
              <a:t> en begrijpend lezen. </a:t>
            </a:r>
          </a:p>
          <a:p>
            <a:endParaRPr lang="nl-NL" sz="1800" dirty="0"/>
          </a:p>
          <a:p>
            <a:r>
              <a:rPr lang="nl-NL" sz="1800" dirty="0"/>
              <a:t>Kennisnetwerk wordt verbeterd doordat er steeds meer diepgang plaatsvindt.</a:t>
            </a:r>
          </a:p>
          <a:p>
            <a:r>
              <a:rPr lang="nl-NL" sz="1800" dirty="0" err="1"/>
              <a:t>Embodimenttheorie</a:t>
            </a:r>
            <a:r>
              <a:rPr lang="nl-NL" sz="1800" dirty="0"/>
              <a:t>: het begrip van de tekst is verankerd in het menselijk lichaam – er vindt een koppeling/verbinding plaatst met de gebeurtenissen van jezelf (achtergrondkennis): dezelfde neuronen worden geactiveerd tijdens het lezen als in het echt, bijv. zeeziekte , roodverbrande huid.</a:t>
            </a:r>
          </a:p>
          <a:p>
            <a:endParaRPr lang="nl-NL" sz="1800" dirty="0"/>
          </a:p>
          <a:p>
            <a:r>
              <a:rPr lang="nl-NL" sz="1800" dirty="0"/>
              <a:t>Individuele interesse speelt een rol: kinderen met een lager IQ lijken vaak minder goed in begrijpend lezen, totdat je ze een tekst geeft over een onderwerp dat écht hun interesse heeft, bijv. voetbal.</a:t>
            </a:r>
          </a:p>
          <a:p>
            <a:endParaRPr lang="nl-NL" sz="1800" dirty="0"/>
          </a:p>
          <a:p>
            <a:r>
              <a:rPr lang="nl-NL" sz="1800" dirty="0"/>
              <a:t>Effect om achtergrondkennis aan te brengen, is het grootste, wanneer kinderen zelf hun onderwerp mogen kiezen. </a:t>
            </a:r>
          </a:p>
          <a:p>
            <a:endParaRPr lang="nl-NL" sz="1800" dirty="0"/>
          </a:p>
          <a:p>
            <a:r>
              <a:rPr lang="nl-NL" sz="1800" dirty="0"/>
              <a:t>Multimedia: tekenfilms en stripverhalen correleren hoog met begrijpend lezen. Een film bekijken op televisie correleert hoog met begrijpend luisteren.</a:t>
            </a:r>
          </a:p>
          <a:p>
            <a:r>
              <a:rPr lang="nl-NL" sz="1800" dirty="0"/>
              <a:t>Begrijpend luisteren = begrijpend lezen.</a:t>
            </a:r>
          </a:p>
          <a:p>
            <a:r>
              <a:rPr lang="nl-NL" sz="1800" dirty="0"/>
              <a:t>Daarnaast: ervaringsbasis – meemaken en musea bezoeken.</a:t>
            </a:r>
          </a:p>
          <a:p>
            <a:pPr>
              <a:spcBef>
                <a:spcPts val="0"/>
              </a:spcBef>
              <a:spcAft>
                <a:spcPts val="0"/>
              </a:spcAft>
            </a:pPr>
            <a:endParaRPr dirty="0"/>
          </a:p>
        </p:txBody>
      </p:sp>
      <p:sp>
        <p:nvSpPr>
          <p:cNvPr id="409" name="Google Shape;409;p25:notes"/>
          <p:cNvSpPr>
            <a:spLocks noGrp="1" noRot="1" noChangeAspect="1"/>
          </p:cNvSpPr>
          <p:nvPr>
            <p:ph type="sldImg" idx="2"/>
          </p:nvPr>
        </p:nvSpPr>
        <p:spPr>
          <a:xfrm>
            <a:off x="638175"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923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Nagaan hoe begrijpend lezen vroeger werd aangeboden, toen je zelf naar school ging.</a:t>
            </a:r>
          </a:p>
        </p:txBody>
      </p:sp>
      <p:sp>
        <p:nvSpPr>
          <p:cNvPr id="4" name="Tijdelijke aanduiding voor dianummer 3"/>
          <p:cNvSpPr>
            <a:spLocks noGrp="1"/>
          </p:cNvSpPr>
          <p:nvPr>
            <p:ph type="sldNum" sz="quarter" idx="5"/>
          </p:nvPr>
        </p:nvSpPr>
        <p:spPr/>
        <p:txBody>
          <a:bodyPr/>
          <a:lstStyle/>
          <a:p>
            <a:fld id="{1F3942C6-A889-4FD9-BE77-6CE6E2A8FB49}" type="slidenum">
              <a:rPr lang="nl-NL" smtClean="0"/>
              <a:t>7</a:t>
            </a:fld>
            <a:endParaRPr lang="nl-NL"/>
          </a:p>
        </p:txBody>
      </p:sp>
    </p:spTree>
    <p:extLst>
      <p:ext uri="{BB962C8B-B14F-4D97-AF65-F5344CB8AC3E}">
        <p14:creationId xmlns:p14="http://schemas.microsoft.com/office/powerpoint/2010/main" val="2565013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defTabSz="1073258">
              <a:defRPr/>
            </a:pPr>
            <a:fld id="{5496E26F-5FCB-48CE-877D-6353E0E80719}" type="slidenum">
              <a:rPr lang="nl-NL">
                <a:solidFill>
                  <a:prstClr val="black"/>
                </a:solidFill>
              </a:rPr>
              <a:pPr defTabSz="1073258">
                <a:defRPr/>
              </a:pPr>
              <a:t>42</a:t>
            </a:fld>
            <a:endParaRPr lang="nl-NL">
              <a:solidFill>
                <a:prstClr val="black"/>
              </a:solidFill>
            </a:endParaRPr>
          </a:p>
        </p:txBody>
      </p:sp>
    </p:spTree>
    <p:extLst>
      <p:ext uri="{BB962C8B-B14F-4D97-AF65-F5344CB8AC3E}">
        <p14:creationId xmlns:p14="http://schemas.microsoft.com/office/powerpoint/2010/main" val="182216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96E26F-5FCB-48CE-877D-6353E0E80719}" type="slidenum">
              <a:rPr lang="nl-NL" smtClean="0"/>
              <a:t>8</a:t>
            </a:fld>
            <a:endParaRPr lang="nl-NL"/>
          </a:p>
        </p:txBody>
      </p:sp>
    </p:spTree>
    <p:extLst>
      <p:ext uri="{BB962C8B-B14F-4D97-AF65-F5344CB8AC3E}">
        <p14:creationId xmlns:p14="http://schemas.microsoft.com/office/powerpoint/2010/main" val="228756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496E26F-5FCB-48CE-877D-6353E0E80719}" type="slidenum">
              <a:rPr lang="nl-NL" smtClean="0"/>
              <a:t>9</a:t>
            </a:fld>
            <a:endParaRPr lang="nl-NL"/>
          </a:p>
        </p:txBody>
      </p:sp>
    </p:spTree>
    <p:extLst>
      <p:ext uri="{BB962C8B-B14F-4D97-AF65-F5344CB8AC3E}">
        <p14:creationId xmlns:p14="http://schemas.microsoft.com/office/powerpoint/2010/main" val="4276679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496E26F-5FCB-48CE-877D-6353E0E80719}" type="slidenum">
              <a:rPr lang="nl-NL" smtClean="0"/>
              <a:t>10</a:t>
            </a:fld>
            <a:endParaRPr lang="nl-NL"/>
          </a:p>
        </p:txBody>
      </p:sp>
    </p:spTree>
    <p:extLst>
      <p:ext uri="{BB962C8B-B14F-4D97-AF65-F5344CB8AC3E}">
        <p14:creationId xmlns:p14="http://schemas.microsoft.com/office/powerpoint/2010/main" val="347364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a:extLst>
              <a:ext uri="{FF2B5EF4-FFF2-40B4-BE49-F238E27FC236}">
                <a16:creationId xmlns:a16="http://schemas.microsoft.com/office/drawing/2014/main" id="{C34E66DD-9253-4C45-B3DC-FE627FEB1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a:extLst>
              <a:ext uri="{FF2B5EF4-FFF2-40B4-BE49-F238E27FC236}">
                <a16:creationId xmlns:a16="http://schemas.microsoft.com/office/drawing/2014/main" id="{33675760-4F5B-4DE2-871D-64B885C36E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dirty="0" smtClean="0"/>
              <a:t>Begrijpend lezen en luisteren liggen</a:t>
            </a:r>
            <a:r>
              <a:rPr lang="nl-NL" altLang="nl-NL" baseline="0" dirty="0" smtClean="0"/>
              <a:t> in elkaars verlengde. </a:t>
            </a:r>
          </a:p>
          <a:p>
            <a:pPr eaLnBrk="1" hangingPunct="1">
              <a:spcBef>
                <a:spcPct val="0"/>
              </a:spcBef>
            </a:pPr>
            <a:r>
              <a:rPr lang="nl-NL" altLang="nl-NL" baseline="0" dirty="0" smtClean="0"/>
              <a:t>Voorlezen = begrijpend luisteren en begrijpend lezen – achtergrondkennis aanbrengen.</a:t>
            </a:r>
          </a:p>
          <a:p>
            <a:pPr eaLnBrk="1" hangingPunct="1">
              <a:spcBef>
                <a:spcPct val="0"/>
              </a:spcBef>
            </a:pPr>
            <a:endParaRPr lang="nl-NL" altLang="nl-NL" baseline="0" dirty="0" smtClean="0"/>
          </a:p>
          <a:p>
            <a:pPr eaLnBrk="1" hangingPunct="1">
              <a:spcBef>
                <a:spcPct val="0"/>
              </a:spcBef>
            </a:pPr>
            <a:r>
              <a:rPr lang="nl-NL" altLang="nl-NL" baseline="0" dirty="0" smtClean="0"/>
              <a:t>Elke week een gedicht!</a:t>
            </a:r>
            <a:endParaRPr lang="nl-NL" altLang="nl-NL" dirty="0"/>
          </a:p>
        </p:txBody>
      </p:sp>
      <p:sp>
        <p:nvSpPr>
          <p:cNvPr id="5" name="Tijdelijke aanduiding voor datum 4">
            <a:extLst>
              <a:ext uri="{FF2B5EF4-FFF2-40B4-BE49-F238E27FC236}">
                <a16:creationId xmlns:a16="http://schemas.microsoft.com/office/drawing/2014/main" id="{26FB9F54-3A43-42FF-B944-886B1F969F6E}"/>
              </a:ext>
            </a:extLst>
          </p:cNvPr>
          <p:cNvSpPr>
            <a:spLocks noGrp="1"/>
          </p:cNvSpPr>
          <p:nvPr>
            <p:ph type="dt" sz="quarter" idx="1"/>
          </p:nvPr>
        </p:nvSpPr>
        <p:spPr/>
        <p:txBody>
          <a:bodyPr/>
          <a:lstStyle/>
          <a:p>
            <a:pPr defTabSz="990650">
              <a:defRPr/>
            </a:pPr>
            <a:r>
              <a:rPr lang="nl-NL" sz="1500">
                <a:solidFill>
                  <a:prstClr val="black"/>
                </a:solidFill>
              </a:rPr>
              <a:t>17-01-2012</a:t>
            </a:r>
          </a:p>
        </p:txBody>
      </p:sp>
    </p:spTree>
    <p:extLst>
      <p:ext uri="{BB962C8B-B14F-4D97-AF65-F5344CB8AC3E}">
        <p14:creationId xmlns:p14="http://schemas.microsoft.com/office/powerpoint/2010/main" val="289994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96E26F-5FCB-48CE-877D-6353E0E80719}"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17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96E26F-5FCB-48CE-877D-6353E0E80719}" type="slidenum">
              <a:rPr kumimoji="0" lang="nl-NL"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NL"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3393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9224" name="Rectangle 8"/>
          <p:cNvSpPr>
            <a:spLocks noChangeArrowheads="1"/>
          </p:cNvSpPr>
          <p:nvPr/>
        </p:nvSpPr>
        <p:spPr bwMode="auto">
          <a:xfrm>
            <a:off x="0" y="1687513"/>
            <a:ext cx="9144000" cy="5170487"/>
          </a:xfrm>
          <a:prstGeom prst="rect">
            <a:avLst/>
          </a:prstGeom>
          <a:solidFill>
            <a:srgbClr val="D0D1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9225" name="Picture 9" descr="Leer voor je le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0913"/>
            <a:ext cx="35560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IJsselgroep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13" y="544513"/>
            <a:ext cx="28797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IJsselgro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325" y="5521325"/>
            <a:ext cx="9017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13"/>
          <p:cNvSpPr>
            <a:spLocks noGrp="1" noChangeArrowheads="1"/>
          </p:cNvSpPr>
          <p:nvPr>
            <p:ph type="ctrTitle"/>
          </p:nvPr>
        </p:nvSpPr>
        <p:spPr>
          <a:xfrm>
            <a:off x="1268413" y="2157413"/>
            <a:ext cx="6472237" cy="407987"/>
          </a:xfrm>
        </p:spPr>
        <p:txBody>
          <a:bodyPr/>
          <a:lstStyle>
            <a:lvl1pPr>
              <a:defRPr sz="4800"/>
            </a:lvl1pPr>
          </a:lstStyle>
          <a:p>
            <a:pPr lvl="0"/>
            <a:r>
              <a:rPr lang="nl-NL" altLang="nl-NL" noProof="0"/>
              <a:t>Klik om stijl te bewerken</a:t>
            </a:r>
          </a:p>
        </p:txBody>
      </p:sp>
      <p:sp>
        <p:nvSpPr>
          <p:cNvPr id="9230" name="Rectangle 14"/>
          <p:cNvSpPr>
            <a:spLocks noGrp="1" noChangeArrowheads="1"/>
          </p:cNvSpPr>
          <p:nvPr>
            <p:ph type="subTitle" idx="1"/>
          </p:nvPr>
        </p:nvSpPr>
        <p:spPr>
          <a:xfrm>
            <a:off x="1268413" y="2919413"/>
            <a:ext cx="6472237" cy="1752600"/>
          </a:xfrm>
        </p:spPr>
        <p:txBody>
          <a:bodyPr/>
          <a:lstStyle>
            <a:lvl1pPr marL="0" indent="0">
              <a:buFontTx/>
              <a:buNone/>
              <a:defRPr sz="3800">
                <a:solidFill>
                  <a:srgbClr val="999999"/>
                </a:solidFill>
              </a:defRPr>
            </a:lvl1pPr>
          </a:lstStyle>
          <a:p>
            <a:pPr lvl="0"/>
            <a:r>
              <a:rPr lang="nl-NL" altLang="nl-NL" noProof="0"/>
              <a:t>Klikken om de ondertitelstijl van het model te bewerken</a:t>
            </a:r>
          </a:p>
        </p:txBody>
      </p:sp>
      <p:sp>
        <p:nvSpPr>
          <p:cNvPr id="9231" name="Rectangle 15"/>
          <p:cNvSpPr>
            <a:spLocks noGrp="1" noChangeArrowheads="1"/>
          </p:cNvSpPr>
          <p:nvPr>
            <p:ph type="ftr" sz="quarter" idx="3"/>
          </p:nvPr>
        </p:nvSpPr>
        <p:spPr bwMode="auto">
          <a:xfrm>
            <a:off x="1268413" y="5965825"/>
            <a:ext cx="6472237"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nl-NL" alt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318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08763" y="950913"/>
            <a:ext cx="1779587" cy="5430837"/>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1268413" y="950913"/>
            <a:ext cx="5187950" cy="543083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3237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7489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Tree>
    <p:extLst>
      <p:ext uri="{BB962C8B-B14F-4D97-AF65-F5344CB8AC3E}">
        <p14:creationId xmlns:p14="http://schemas.microsoft.com/office/powerpoint/2010/main" val="229266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1268413" y="1687513"/>
            <a:ext cx="3482975" cy="46942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03788" y="1687513"/>
            <a:ext cx="3484562" cy="46942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0909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9858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62380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02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92215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38500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0D1D3"/>
        </a:solidFill>
        <a:effectLst/>
      </p:bgPr>
    </p:bg>
    <p:spTree>
      <p:nvGrpSpPr>
        <p:cNvPr id="1" name=""/>
        <p:cNvGrpSpPr/>
        <p:nvPr/>
      </p:nvGrpSpPr>
      <p:grpSpPr>
        <a:xfrm>
          <a:off x="0" y="0"/>
          <a:ext cx="0" cy="0"/>
          <a:chOff x="0" y="0"/>
          <a:chExt cx="0" cy="0"/>
        </a:xfrm>
      </p:grpSpPr>
      <p:pic>
        <p:nvPicPr>
          <p:cNvPr id="6151" name="Picture 7" descr="Leer voor je leve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0913"/>
            <a:ext cx="355600" cy="16637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Jsselgroe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07325" y="5521325"/>
            <a:ext cx="9017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Rectangle 13"/>
          <p:cNvSpPr>
            <a:spLocks noGrp="1" noChangeArrowheads="1"/>
          </p:cNvSpPr>
          <p:nvPr>
            <p:ph type="title"/>
          </p:nvPr>
        </p:nvSpPr>
        <p:spPr bwMode="auto">
          <a:xfrm>
            <a:off x="1268413" y="950913"/>
            <a:ext cx="71199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nl-NL" altLang="nl-NL"/>
              <a:t>Klik om te bewerken</a:t>
            </a:r>
          </a:p>
        </p:txBody>
      </p:sp>
      <p:sp>
        <p:nvSpPr>
          <p:cNvPr id="6159" name="Rectangle 15"/>
          <p:cNvSpPr>
            <a:spLocks noGrp="1" noChangeArrowheads="1"/>
          </p:cNvSpPr>
          <p:nvPr>
            <p:ph type="body" idx="1"/>
          </p:nvPr>
        </p:nvSpPr>
        <p:spPr bwMode="auto">
          <a:xfrm>
            <a:off x="1268413" y="1687513"/>
            <a:ext cx="7119937"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1" fontAlgn="base" hangingPunct="1">
        <a:spcBef>
          <a:spcPct val="0"/>
        </a:spcBef>
        <a:spcAft>
          <a:spcPct val="0"/>
        </a:spcAft>
        <a:defRPr sz="3800" kern="1200">
          <a:solidFill>
            <a:schemeClr val="tx1"/>
          </a:solidFill>
          <a:latin typeface="+mj-lt"/>
          <a:ea typeface="+mj-ea"/>
          <a:cs typeface="+mj-cs"/>
        </a:defRPr>
      </a:lvl1pPr>
      <a:lvl2pPr algn="l" rtl="0" eaLnBrk="1" fontAlgn="base" hangingPunct="1">
        <a:spcBef>
          <a:spcPct val="0"/>
        </a:spcBef>
        <a:spcAft>
          <a:spcPct val="0"/>
        </a:spcAft>
        <a:defRPr sz="3800">
          <a:solidFill>
            <a:schemeClr val="tx1"/>
          </a:solidFill>
          <a:latin typeface="Trebuchet MS" panose="020B0603020202020204" pitchFamily="34" charset="0"/>
        </a:defRPr>
      </a:lvl2pPr>
      <a:lvl3pPr algn="l" rtl="0" eaLnBrk="1" fontAlgn="base" hangingPunct="1">
        <a:spcBef>
          <a:spcPct val="0"/>
        </a:spcBef>
        <a:spcAft>
          <a:spcPct val="0"/>
        </a:spcAft>
        <a:defRPr sz="3800">
          <a:solidFill>
            <a:schemeClr val="tx1"/>
          </a:solidFill>
          <a:latin typeface="Trebuchet MS" panose="020B0603020202020204" pitchFamily="34" charset="0"/>
        </a:defRPr>
      </a:lvl3pPr>
      <a:lvl4pPr algn="l" rtl="0" eaLnBrk="1" fontAlgn="base" hangingPunct="1">
        <a:spcBef>
          <a:spcPct val="0"/>
        </a:spcBef>
        <a:spcAft>
          <a:spcPct val="0"/>
        </a:spcAft>
        <a:defRPr sz="3800">
          <a:solidFill>
            <a:schemeClr val="tx1"/>
          </a:solidFill>
          <a:latin typeface="Trebuchet MS" panose="020B0603020202020204" pitchFamily="34" charset="0"/>
        </a:defRPr>
      </a:lvl4pPr>
      <a:lvl5pPr algn="l" rtl="0" eaLnBrk="1" fontAlgn="base" hangingPunct="1">
        <a:spcBef>
          <a:spcPct val="0"/>
        </a:spcBef>
        <a:spcAft>
          <a:spcPct val="0"/>
        </a:spcAft>
        <a:defRPr sz="3800">
          <a:solidFill>
            <a:schemeClr val="tx1"/>
          </a:solidFill>
          <a:latin typeface="Trebuchet MS" panose="020B0603020202020204" pitchFamily="34" charset="0"/>
        </a:defRPr>
      </a:lvl5pPr>
      <a:lvl6pPr marL="457200" algn="l" rtl="0" eaLnBrk="1" fontAlgn="base" hangingPunct="1">
        <a:spcBef>
          <a:spcPct val="0"/>
        </a:spcBef>
        <a:spcAft>
          <a:spcPct val="0"/>
        </a:spcAft>
        <a:defRPr sz="3800">
          <a:solidFill>
            <a:schemeClr val="tx1"/>
          </a:solidFill>
          <a:latin typeface="Trebuchet MS" panose="020B0603020202020204" pitchFamily="34" charset="0"/>
        </a:defRPr>
      </a:lvl6pPr>
      <a:lvl7pPr marL="914400" algn="l" rtl="0" eaLnBrk="1" fontAlgn="base" hangingPunct="1">
        <a:spcBef>
          <a:spcPct val="0"/>
        </a:spcBef>
        <a:spcAft>
          <a:spcPct val="0"/>
        </a:spcAft>
        <a:defRPr sz="3800">
          <a:solidFill>
            <a:schemeClr val="tx1"/>
          </a:solidFill>
          <a:latin typeface="Trebuchet MS" panose="020B0603020202020204" pitchFamily="34" charset="0"/>
        </a:defRPr>
      </a:lvl7pPr>
      <a:lvl8pPr marL="1371600" algn="l" rtl="0" eaLnBrk="1" fontAlgn="base" hangingPunct="1">
        <a:spcBef>
          <a:spcPct val="0"/>
        </a:spcBef>
        <a:spcAft>
          <a:spcPct val="0"/>
        </a:spcAft>
        <a:defRPr sz="3800">
          <a:solidFill>
            <a:schemeClr val="tx1"/>
          </a:solidFill>
          <a:latin typeface="Trebuchet MS" panose="020B0603020202020204" pitchFamily="34" charset="0"/>
        </a:defRPr>
      </a:lvl8pPr>
      <a:lvl9pPr marL="1828800" algn="l" rtl="0" eaLnBrk="1" fontAlgn="base" hangingPunct="1">
        <a:spcBef>
          <a:spcPct val="0"/>
        </a:spcBef>
        <a:spcAft>
          <a:spcPct val="0"/>
        </a:spcAft>
        <a:defRPr sz="3800">
          <a:solidFill>
            <a:schemeClr val="tx1"/>
          </a:solidFill>
          <a:latin typeface="Trebuchet MS" panose="020B0603020202020204" pitchFamily="34" charset="0"/>
        </a:defRPr>
      </a:lvl9pPr>
    </p:titleStyle>
    <p:bodyStyle>
      <a:lvl1pPr marL="342900" indent="-342900" algn="l" rtl="0" eaLnBrk="1" fontAlgn="base" hangingPunct="1">
        <a:spcBef>
          <a:spcPct val="20000"/>
        </a:spcBef>
        <a:spcAft>
          <a:spcPct val="0"/>
        </a:spcAft>
        <a:buClr>
          <a:srgbClr val="999999"/>
        </a:buClr>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999999"/>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999999"/>
        </a:buClr>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999999"/>
        </a:buClr>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999999"/>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hyperlink" Target="http://www.leesbevorderingindeklas.n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hyperlink" Target="http://www.kennislink.n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www.nos.n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1187624" y="2420888"/>
            <a:ext cx="6472237" cy="839787"/>
          </a:xfrm>
          <a:noFill/>
        </p:spPr>
        <p:txBody>
          <a:bodyPr/>
          <a:lstStyle/>
          <a:p>
            <a:r>
              <a:rPr lang="nl-NL" altLang="nl-NL" dirty="0" smtClean="0"/>
              <a:t>Effectief Leesonderwijs</a:t>
            </a:r>
            <a:endParaRPr lang="nl-NL" altLang="nl-NL" dirty="0"/>
          </a:p>
        </p:txBody>
      </p:sp>
      <p:sp>
        <p:nvSpPr>
          <p:cNvPr id="2055" name="Rectangle 7"/>
          <p:cNvSpPr>
            <a:spLocks noGrp="1" noChangeArrowheads="1"/>
          </p:cNvSpPr>
          <p:nvPr>
            <p:ph type="subTitle" idx="1"/>
          </p:nvPr>
        </p:nvSpPr>
        <p:spPr>
          <a:xfrm>
            <a:off x="1403648" y="3429000"/>
            <a:ext cx="6472237" cy="725487"/>
          </a:xfrm>
        </p:spPr>
        <p:txBody>
          <a:bodyPr/>
          <a:lstStyle/>
          <a:p>
            <a:pPr algn="ctr"/>
            <a:endParaRPr lang="nl-NL" altLang="nl-NL" sz="2800" dirty="0" smtClean="0"/>
          </a:p>
          <a:p>
            <a:endParaRPr lang="nl-NL" altLang="nl-NL" sz="3200" dirty="0" smtClean="0"/>
          </a:p>
          <a:p>
            <a:endParaRPr lang="nl-NL" altLang="nl-NL" sz="3200" dirty="0"/>
          </a:p>
          <a:p>
            <a:r>
              <a:rPr lang="nl-NL" altLang="nl-NL" sz="3200" dirty="0" smtClean="0"/>
              <a:t>                        </a:t>
            </a:r>
            <a:r>
              <a:rPr lang="nl-NL" altLang="nl-NL" sz="3200" dirty="0" smtClean="0"/>
              <a:t>        </a:t>
            </a:r>
            <a:r>
              <a:rPr lang="nl-NL" altLang="nl-NL" sz="2000" dirty="0" smtClean="0"/>
              <a:t>Janna </a:t>
            </a:r>
            <a:r>
              <a:rPr lang="nl-NL" altLang="nl-NL" sz="2000" dirty="0" smtClean="0"/>
              <a:t>de Haan</a:t>
            </a:r>
          </a:p>
          <a:p>
            <a:r>
              <a:rPr lang="nl-NL" altLang="nl-NL" sz="2000" dirty="0"/>
              <a:t>	</a:t>
            </a:r>
            <a:r>
              <a:rPr lang="nl-NL" altLang="nl-NL" sz="2000" dirty="0" smtClean="0"/>
              <a:t>	          	  </a:t>
            </a:r>
          </a:p>
        </p:txBody>
      </p:sp>
      <p:pic>
        <p:nvPicPr>
          <p:cNvPr id="2" name="Afbeelding 1"/>
          <p:cNvPicPr>
            <a:picLocks noChangeAspect="1"/>
          </p:cNvPicPr>
          <p:nvPr/>
        </p:nvPicPr>
        <p:blipFill>
          <a:blip r:embed="rId3"/>
          <a:stretch>
            <a:fillRect/>
          </a:stretch>
        </p:blipFill>
        <p:spPr>
          <a:xfrm>
            <a:off x="4793522" y="116632"/>
            <a:ext cx="3067478" cy="1524213"/>
          </a:xfrm>
          <a:prstGeom prst="rect">
            <a:avLst/>
          </a:prstGeom>
        </p:spPr>
      </p:pic>
      <p:pic>
        <p:nvPicPr>
          <p:cNvPr id="3" name="Afbeelding 2"/>
          <p:cNvPicPr>
            <a:picLocks noChangeAspect="1"/>
          </p:cNvPicPr>
          <p:nvPr/>
        </p:nvPicPr>
        <p:blipFill>
          <a:blip r:embed="rId4"/>
          <a:stretch>
            <a:fillRect/>
          </a:stretch>
        </p:blipFill>
        <p:spPr>
          <a:xfrm>
            <a:off x="1265120" y="3501008"/>
            <a:ext cx="3410421" cy="2001889"/>
          </a:xfrm>
          <a:prstGeom prst="rect">
            <a:avLst/>
          </a:prstGeom>
        </p:spPr>
      </p:pic>
    </p:spTree>
    <p:extLst>
      <p:ext uri="{BB962C8B-B14F-4D97-AF65-F5344CB8AC3E}">
        <p14:creationId xmlns:p14="http://schemas.microsoft.com/office/powerpoint/2010/main" val="1729792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27584" y="404664"/>
            <a:ext cx="7119937" cy="4694237"/>
          </a:xfrm>
        </p:spPr>
        <p:txBody>
          <a:bodyPr/>
          <a:lstStyle/>
          <a:p>
            <a:pPr marL="0" indent="0">
              <a:lnSpc>
                <a:spcPct val="107000"/>
              </a:lnSpc>
              <a:spcAft>
                <a:spcPts val="800"/>
              </a:spcAft>
              <a:buNone/>
            </a:pPr>
            <a:r>
              <a:rPr lang="nl-NL" sz="2400" dirty="0">
                <a:latin typeface="+mj-lt"/>
                <a:ea typeface="Calibri" panose="020F0502020204030204" pitchFamily="34" charset="0"/>
                <a:cs typeface="Times New Roman" panose="02020603050405020304" pitchFamily="18" charset="0"/>
              </a:rPr>
              <a:t>De </a:t>
            </a:r>
            <a:r>
              <a:rPr lang="nl-NL" sz="2400" dirty="0" err="1">
                <a:latin typeface="+mj-lt"/>
                <a:ea typeface="Calibri" panose="020F0502020204030204" pitchFamily="34" charset="0"/>
                <a:cs typeface="Times New Roman" panose="02020603050405020304" pitchFamily="18" charset="0"/>
              </a:rPr>
              <a:t>fringel</a:t>
            </a:r>
            <a:r>
              <a:rPr lang="nl-NL" sz="2400" dirty="0">
                <a:latin typeface="+mj-lt"/>
                <a:ea typeface="Calibri" panose="020F0502020204030204" pitchFamily="34" charset="0"/>
                <a:cs typeface="Times New Roman" panose="02020603050405020304" pitchFamily="18" charset="0"/>
              </a:rPr>
              <a:t> </a:t>
            </a:r>
            <a:r>
              <a:rPr lang="nl-NL" sz="2400" dirty="0" err="1">
                <a:latin typeface="+mj-lt"/>
                <a:ea typeface="Calibri" panose="020F0502020204030204" pitchFamily="34" charset="0"/>
                <a:cs typeface="Times New Roman" panose="02020603050405020304" pitchFamily="18" charset="0"/>
              </a:rPr>
              <a:t>glopte</a:t>
            </a:r>
            <a:r>
              <a:rPr lang="nl-NL" sz="2400" dirty="0">
                <a:latin typeface="+mj-lt"/>
                <a:ea typeface="Calibri" panose="020F0502020204030204" pitchFamily="34" charset="0"/>
                <a:cs typeface="Times New Roman" panose="02020603050405020304" pitchFamily="18" charset="0"/>
              </a:rPr>
              <a:t> langs alle poleren. ‘dat wordt wel </a:t>
            </a:r>
            <a:r>
              <a:rPr lang="nl-NL" sz="2400" dirty="0" err="1">
                <a:latin typeface="+mj-lt"/>
                <a:ea typeface="Calibri" panose="020F0502020204030204" pitchFamily="34" charset="0"/>
                <a:cs typeface="Times New Roman" panose="02020603050405020304" pitchFamily="18" charset="0"/>
              </a:rPr>
              <a:t>fluk</a:t>
            </a:r>
            <a:r>
              <a:rPr lang="nl-NL" sz="2400" dirty="0">
                <a:latin typeface="+mj-lt"/>
                <a:ea typeface="Calibri" panose="020F0502020204030204" pitchFamily="34" charset="0"/>
                <a:cs typeface="Times New Roman" panose="02020603050405020304" pitchFamily="18" charset="0"/>
              </a:rPr>
              <a:t>’, dacht de prak. Hoe kan hij dat hachelen? </a:t>
            </a:r>
            <a:r>
              <a:rPr lang="nl-NL" sz="2400" dirty="0" err="1">
                <a:latin typeface="+mj-lt"/>
                <a:ea typeface="Calibri" panose="020F0502020204030204" pitchFamily="34" charset="0"/>
                <a:cs typeface="Times New Roman" panose="02020603050405020304" pitchFamily="18" charset="0"/>
              </a:rPr>
              <a:t>Prolken</a:t>
            </a:r>
            <a:r>
              <a:rPr lang="nl-NL" sz="2400" dirty="0">
                <a:latin typeface="+mj-lt"/>
                <a:ea typeface="Calibri" panose="020F0502020204030204" pitchFamily="34" charset="0"/>
                <a:cs typeface="Times New Roman" panose="02020603050405020304" pitchFamily="18" charset="0"/>
              </a:rPr>
              <a:t> en </a:t>
            </a:r>
            <a:r>
              <a:rPr lang="nl-NL" sz="2400" dirty="0" err="1">
                <a:latin typeface="+mj-lt"/>
                <a:ea typeface="Calibri" panose="020F0502020204030204" pitchFamily="34" charset="0"/>
                <a:cs typeface="Times New Roman" panose="02020603050405020304" pitchFamily="18" charset="0"/>
              </a:rPr>
              <a:t>blatsen</a:t>
            </a:r>
            <a:r>
              <a:rPr lang="nl-NL" sz="2400" dirty="0">
                <a:latin typeface="+mj-lt"/>
                <a:ea typeface="Calibri" panose="020F0502020204030204" pitchFamily="34" charset="0"/>
                <a:cs typeface="Times New Roman" panose="02020603050405020304" pitchFamily="18" charset="0"/>
              </a:rPr>
              <a:t> en dat ook nog </a:t>
            </a:r>
            <a:r>
              <a:rPr lang="nl-NL" sz="2400" dirty="0" err="1">
                <a:latin typeface="+mj-lt"/>
                <a:ea typeface="Calibri" panose="020F0502020204030204" pitchFamily="34" charset="0"/>
                <a:cs typeface="Times New Roman" panose="02020603050405020304" pitchFamily="18" charset="0"/>
              </a:rPr>
              <a:t>vermutsel</a:t>
            </a:r>
            <a:r>
              <a:rPr lang="nl-NL" sz="2400" dirty="0">
                <a:latin typeface="+mj-lt"/>
                <a:ea typeface="Calibri" panose="020F0502020204030204" pitchFamily="34" charset="0"/>
                <a:cs typeface="Times New Roman" panose="02020603050405020304" pitchFamily="18" charset="0"/>
              </a:rPr>
              <a:t>, dat </a:t>
            </a:r>
            <a:r>
              <a:rPr lang="nl-NL" sz="2400" dirty="0" err="1">
                <a:latin typeface="+mj-lt"/>
                <a:ea typeface="Calibri" panose="020F0502020204030204" pitchFamily="34" charset="0"/>
                <a:cs typeface="Times New Roman" panose="02020603050405020304" pitchFamily="18" charset="0"/>
              </a:rPr>
              <a:t>frunkelt</a:t>
            </a:r>
            <a:r>
              <a:rPr lang="nl-NL" sz="2400" dirty="0">
                <a:latin typeface="+mj-lt"/>
                <a:ea typeface="Calibri" panose="020F0502020204030204" pitchFamily="34" charset="0"/>
                <a:cs typeface="Times New Roman" panose="02020603050405020304" pitchFamily="18" charset="0"/>
              </a:rPr>
              <a:t>. De </a:t>
            </a:r>
            <a:r>
              <a:rPr lang="nl-NL" sz="2400" dirty="0" err="1">
                <a:latin typeface="+mj-lt"/>
                <a:ea typeface="Calibri" panose="020F0502020204030204" pitchFamily="34" charset="0"/>
                <a:cs typeface="Times New Roman" panose="02020603050405020304" pitchFamily="18" charset="0"/>
              </a:rPr>
              <a:t>fringel</a:t>
            </a:r>
            <a:r>
              <a:rPr lang="nl-NL" sz="2400" dirty="0">
                <a:latin typeface="+mj-lt"/>
                <a:ea typeface="Calibri" panose="020F0502020204030204" pitchFamily="34" charset="0"/>
                <a:cs typeface="Times New Roman" panose="02020603050405020304" pitchFamily="18" charset="0"/>
              </a:rPr>
              <a:t> </a:t>
            </a:r>
            <a:r>
              <a:rPr lang="nl-NL" sz="2400" dirty="0" err="1">
                <a:latin typeface="+mj-lt"/>
                <a:ea typeface="Calibri" panose="020F0502020204030204" pitchFamily="34" charset="0"/>
                <a:cs typeface="Times New Roman" panose="02020603050405020304" pitchFamily="18" charset="0"/>
              </a:rPr>
              <a:t>glopte</a:t>
            </a:r>
            <a:r>
              <a:rPr lang="nl-NL" sz="2400" dirty="0">
                <a:latin typeface="+mj-lt"/>
                <a:ea typeface="Calibri" panose="020F0502020204030204" pitchFamily="34" charset="0"/>
                <a:cs typeface="Times New Roman" panose="02020603050405020304" pitchFamily="18" charset="0"/>
              </a:rPr>
              <a:t> verder, maar </a:t>
            </a:r>
            <a:r>
              <a:rPr lang="nl-NL" sz="2400" dirty="0" err="1">
                <a:latin typeface="+mj-lt"/>
                <a:ea typeface="Calibri" panose="020F0502020204030204" pitchFamily="34" charset="0"/>
                <a:cs typeface="Times New Roman" panose="02020603050405020304" pitchFamily="18" charset="0"/>
              </a:rPr>
              <a:t>knilde</a:t>
            </a:r>
            <a:r>
              <a:rPr lang="nl-NL" sz="2400" dirty="0">
                <a:latin typeface="+mj-lt"/>
                <a:ea typeface="Calibri" panose="020F0502020204030204" pitchFamily="34" charset="0"/>
                <a:cs typeface="Times New Roman" panose="02020603050405020304" pitchFamily="18" charset="0"/>
              </a:rPr>
              <a:t>. Dat was bleikant. Zie je wel, zei de prak, ‘</a:t>
            </a:r>
            <a:r>
              <a:rPr lang="nl-NL" sz="2400" dirty="0" err="1">
                <a:latin typeface="+mj-lt"/>
                <a:ea typeface="Calibri" panose="020F0502020204030204" pitchFamily="34" charset="0"/>
                <a:cs typeface="Times New Roman" panose="02020603050405020304" pitchFamily="18" charset="0"/>
              </a:rPr>
              <a:t>fluk</a:t>
            </a:r>
            <a:r>
              <a:rPr lang="nl-NL" sz="2400" dirty="0">
                <a:latin typeface="+mj-lt"/>
                <a:ea typeface="Calibri" panose="020F0502020204030204" pitchFamily="34" charset="0"/>
                <a:cs typeface="Times New Roman" panose="02020603050405020304" pitchFamily="18" charset="0"/>
              </a:rPr>
              <a:t> is de </a:t>
            </a:r>
            <a:r>
              <a:rPr lang="nl-NL" sz="2400" dirty="0" err="1">
                <a:latin typeface="+mj-lt"/>
                <a:ea typeface="Calibri" panose="020F0502020204030204" pitchFamily="34" charset="0"/>
                <a:cs typeface="Times New Roman" panose="02020603050405020304" pitchFamily="18" charset="0"/>
              </a:rPr>
              <a:t>knakkel</a:t>
            </a:r>
            <a:r>
              <a:rPr lang="nl-NL" sz="2400" dirty="0">
                <a:latin typeface="+mj-lt"/>
                <a:ea typeface="Calibri" panose="020F0502020204030204" pitchFamily="34" charset="0"/>
                <a:cs typeface="Times New Roman" panose="02020603050405020304" pitchFamily="18" charset="0"/>
              </a:rPr>
              <a:t>’.</a:t>
            </a:r>
          </a:p>
          <a:p>
            <a:pPr marL="0" indent="0">
              <a:lnSpc>
                <a:spcPct val="107000"/>
              </a:lnSpc>
              <a:spcAft>
                <a:spcPts val="800"/>
              </a:spcAft>
              <a:buNone/>
            </a:pPr>
            <a:endParaRPr lang="nl-NL" sz="2400" dirty="0">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2400" dirty="0">
                <a:latin typeface="+mj-lt"/>
                <a:ea typeface="Calibri" panose="020F0502020204030204" pitchFamily="34" charset="0"/>
                <a:cs typeface="Times New Roman" panose="02020603050405020304" pitchFamily="18" charset="0"/>
              </a:rPr>
              <a:t>Beantwoord de vragen: </a:t>
            </a:r>
          </a:p>
          <a:p>
            <a:pPr lvl="0">
              <a:lnSpc>
                <a:spcPct val="107000"/>
              </a:lnSpc>
              <a:buFont typeface="+mj-lt"/>
              <a:buAutoNum type="arabicPeriod"/>
            </a:pPr>
            <a:r>
              <a:rPr lang="nl-NL" sz="2400" dirty="0">
                <a:latin typeface="+mj-lt"/>
                <a:ea typeface="Calibri" panose="020F0502020204030204" pitchFamily="34" charset="0"/>
                <a:cs typeface="Times New Roman" panose="02020603050405020304" pitchFamily="18" charset="0"/>
              </a:rPr>
              <a:t>Wat was de </a:t>
            </a:r>
            <a:r>
              <a:rPr lang="nl-NL" sz="2400" dirty="0" err="1">
                <a:latin typeface="+mj-lt"/>
                <a:ea typeface="Calibri" panose="020F0502020204030204" pitchFamily="34" charset="0"/>
                <a:cs typeface="Times New Roman" panose="02020603050405020304" pitchFamily="18" charset="0"/>
              </a:rPr>
              <a:t>fringel</a:t>
            </a:r>
            <a:r>
              <a:rPr lang="nl-NL" sz="2400" dirty="0">
                <a:latin typeface="+mj-lt"/>
                <a:ea typeface="Calibri" panose="020F0502020204030204" pitchFamily="34" charset="0"/>
                <a:cs typeface="Times New Roman" panose="02020603050405020304" pitchFamily="18" charset="0"/>
              </a:rPr>
              <a:t> aan het doen? </a:t>
            </a:r>
          </a:p>
          <a:p>
            <a:pPr lvl="0">
              <a:lnSpc>
                <a:spcPct val="107000"/>
              </a:lnSpc>
              <a:buFont typeface="+mj-lt"/>
              <a:buAutoNum type="arabicPeriod"/>
            </a:pPr>
            <a:r>
              <a:rPr lang="nl-NL" sz="2400" dirty="0">
                <a:latin typeface="+mj-lt"/>
                <a:ea typeface="Calibri" panose="020F0502020204030204" pitchFamily="34" charset="0"/>
                <a:cs typeface="Times New Roman" panose="02020603050405020304" pitchFamily="18" charset="0"/>
              </a:rPr>
              <a:t>Lukte dat uiteindelijk? Waar lees je dat?</a:t>
            </a:r>
          </a:p>
          <a:p>
            <a:pPr lvl="0">
              <a:lnSpc>
                <a:spcPct val="107000"/>
              </a:lnSpc>
              <a:buFont typeface="+mj-lt"/>
              <a:buAutoNum type="arabicPeriod"/>
            </a:pPr>
            <a:r>
              <a:rPr lang="nl-NL" sz="2400" dirty="0">
                <a:latin typeface="+mj-lt"/>
                <a:ea typeface="Calibri" panose="020F0502020204030204" pitchFamily="34" charset="0"/>
                <a:cs typeface="Times New Roman" panose="02020603050405020304" pitchFamily="18" charset="0"/>
              </a:rPr>
              <a:t>Had de prak gelijk dat het </a:t>
            </a:r>
            <a:r>
              <a:rPr lang="nl-NL" sz="2400" dirty="0" err="1">
                <a:latin typeface="+mj-lt"/>
                <a:ea typeface="Calibri" panose="020F0502020204030204" pitchFamily="34" charset="0"/>
                <a:cs typeface="Times New Roman" panose="02020603050405020304" pitchFamily="18" charset="0"/>
              </a:rPr>
              <a:t>fluk</a:t>
            </a:r>
            <a:r>
              <a:rPr lang="nl-NL" sz="2400" dirty="0">
                <a:latin typeface="+mj-lt"/>
                <a:ea typeface="Calibri" panose="020F0502020204030204" pitchFamily="34" charset="0"/>
                <a:cs typeface="Times New Roman" panose="02020603050405020304" pitchFamily="18" charset="0"/>
              </a:rPr>
              <a:t> was? Waarom?</a:t>
            </a:r>
          </a:p>
          <a:p>
            <a:pPr lvl="0">
              <a:lnSpc>
                <a:spcPct val="107000"/>
              </a:lnSpc>
              <a:buFont typeface="+mj-lt"/>
              <a:buAutoNum type="arabicPeriod"/>
            </a:pPr>
            <a:r>
              <a:rPr lang="nl-NL" sz="2400" dirty="0">
                <a:latin typeface="+mj-lt"/>
                <a:ea typeface="Calibri" panose="020F0502020204030204" pitchFamily="34" charset="0"/>
                <a:cs typeface="Times New Roman" panose="02020603050405020304" pitchFamily="18" charset="0"/>
              </a:rPr>
              <a:t>Waarnaar verwijst ‘hij’ in regel 2?</a:t>
            </a:r>
          </a:p>
          <a:p>
            <a:pPr lvl="0">
              <a:lnSpc>
                <a:spcPct val="107000"/>
              </a:lnSpc>
              <a:spcAft>
                <a:spcPts val="800"/>
              </a:spcAft>
              <a:buFont typeface="+mj-lt"/>
              <a:buAutoNum type="arabicPeriod"/>
            </a:pPr>
            <a:r>
              <a:rPr lang="nl-NL" sz="2400" dirty="0">
                <a:latin typeface="+mj-lt"/>
                <a:ea typeface="Calibri" panose="020F0502020204030204" pitchFamily="34" charset="0"/>
                <a:cs typeface="Times New Roman" panose="02020603050405020304" pitchFamily="18" charset="0"/>
              </a:rPr>
              <a:t>Wat </a:t>
            </a:r>
            <a:r>
              <a:rPr lang="nl-NL" sz="2400" dirty="0" err="1">
                <a:latin typeface="+mj-lt"/>
                <a:ea typeface="Calibri" panose="020F0502020204030204" pitchFamily="34" charset="0"/>
                <a:cs typeface="Times New Roman" panose="02020603050405020304" pitchFamily="18" charset="0"/>
              </a:rPr>
              <a:t>frunkelt</a:t>
            </a:r>
            <a:r>
              <a:rPr lang="nl-NL" sz="2400" dirty="0">
                <a:latin typeface="+mj-lt"/>
                <a:ea typeface="Calibri" panose="020F0502020204030204" pitchFamily="34" charset="0"/>
                <a:cs typeface="Times New Roman" panose="02020603050405020304" pitchFamily="18" charset="0"/>
              </a:rPr>
              <a:t>? </a:t>
            </a:r>
          </a:p>
          <a:p>
            <a:endParaRPr lang="nl-NL" dirty="0"/>
          </a:p>
        </p:txBody>
      </p:sp>
      <p:pic>
        <p:nvPicPr>
          <p:cNvPr id="6146" name="Picture 2" descr="Piraten van de IJsz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954" y="1"/>
            <a:ext cx="1163220"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67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4D84F7BA-FFF8-4A3A-B88C-8BE3655983DA}"/>
              </a:ext>
            </a:extLst>
          </p:cNvPr>
          <p:cNvSpPr>
            <a:spLocks noGrp="1"/>
          </p:cNvSpPr>
          <p:nvPr>
            <p:ph type="title"/>
          </p:nvPr>
        </p:nvSpPr>
        <p:spPr>
          <a:xfrm>
            <a:off x="372084" y="548681"/>
            <a:ext cx="6576180" cy="981980"/>
          </a:xfrm>
        </p:spPr>
        <p:txBody>
          <a:bodyPr>
            <a:normAutofit/>
          </a:bodyPr>
          <a:lstStyle/>
          <a:p>
            <a:pPr algn="l" eaLnBrk="1" hangingPunct="1"/>
            <a:r>
              <a:rPr lang="nl-NL" altLang="nl-NL" sz="2400" b="1" dirty="0" smtClean="0">
                <a:solidFill>
                  <a:srgbClr val="FFFFFF"/>
                </a:solidFill>
              </a:rPr>
              <a:t>               </a:t>
            </a:r>
            <a:r>
              <a:rPr lang="nl-NL" altLang="nl-NL" sz="2800" b="1" dirty="0" smtClean="0"/>
              <a:t>Wat </a:t>
            </a:r>
            <a:r>
              <a:rPr lang="nl-NL" altLang="nl-NL" sz="2800" b="1" dirty="0"/>
              <a:t>is begrijpend </a:t>
            </a:r>
            <a:r>
              <a:rPr lang="nl-NL" altLang="nl-NL" sz="2800" b="1" dirty="0" smtClean="0"/>
              <a:t>lezen / luisteren?</a:t>
            </a:r>
            <a:endParaRPr lang="nl-NL" altLang="nl-NL" sz="2800" b="1" dirty="0"/>
          </a:p>
        </p:txBody>
      </p:sp>
      <p:sp>
        <p:nvSpPr>
          <p:cNvPr id="12291" name="Tijdelijke aanduiding voor inhoud 2">
            <a:extLst>
              <a:ext uri="{FF2B5EF4-FFF2-40B4-BE49-F238E27FC236}">
                <a16:creationId xmlns:a16="http://schemas.microsoft.com/office/drawing/2014/main" id="{C1DA6644-F7EE-495A-ADBA-9F2FABCF3BDE}"/>
              </a:ext>
            </a:extLst>
          </p:cNvPr>
          <p:cNvSpPr>
            <a:spLocks noGrp="1"/>
          </p:cNvSpPr>
          <p:nvPr>
            <p:ph idx="1"/>
          </p:nvPr>
        </p:nvSpPr>
        <p:spPr>
          <a:xfrm>
            <a:off x="1619672" y="1530660"/>
            <a:ext cx="6728731" cy="5222631"/>
          </a:xfrm>
        </p:spPr>
        <p:txBody>
          <a:bodyPr>
            <a:normAutofit/>
          </a:bodyPr>
          <a:lstStyle/>
          <a:p>
            <a:pPr eaLnBrk="1" hangingPunct="1">
              <a:lnSpc>
                <a:spcPct val="90000"/>
              </a:lnSpc>
              <a:buFont typeface="Wingdings" panose="05000000000000000000" pitchFamily="2" charset="2"/>
              <a:buNone/>
            </a:pPr>
            <a:endParaRPr lang="nl-NL" altLang="nl-NL" sz="1350" dirty="0"/>
          </a:p>
          <a:p>
            <a:pPr eaLnBrk="1" hangingPunct="1">
              <a:lnSpc>
                <a:spcPct val="90000"/>
              </a:lnSpc>
              <a:buFont typeface="Wingdings" panose="05000000000000000000" pitchFamily="2" charset="2"/>
              <a:buNone/>
            </a:pPr>
            <a:r>
              <a:rPr lang="nl-NL" altLang="nl-NL" sz="1800" dirty="0"/>
              <a:t>“Begrijpend </a:t>
            </a:r>
            <a:r>
              <a:rPr lang="nl-NL" altLang="nl-NL" sz="1800" dirty="0" smtClean="0"/>
              <a:t>lezen / luisteren </a:t>
            </a:r>
            <a:r>
              <a:rPr lang="nl-NL" altLang="nl-NL" sz="1800" dirty="0"/>
              <a:t>= doelgericht denken, waarbij betekenis ontstaat door interacties tussen tekst en lezer” </a:t>
            </a:r>
            <a:br>
              <a:rPr lang="nl-NL" altLang="nl-NL" sz="1800" dirty="0"/>
            </a:br>
            <a:r>
              <a:rPr lang="nl-NL" altLang="nl-NL" sz="1400" dirty="0"/>
              <a:t>(National Reading Panel, 2000)</a:t>
            </a:r>
          </a:p>
          <a:p>
            <a:pPr eaLnBrk="1" hangingPunct="1">
              <a:lnSpc>
                <a:spcPct val="90000"/>
              </a:lnSpc>
              <a:buFont typeface="Wingdings" panose="05000000000000000000" pitchFamily="2" charset="2"/>
              <a:buNone/>
            </a:pPr>
            <a:endParaRPr lang="nl-NL" altLang="nl-NL" sz="1800" dirty="0"/>
          </a:p>
          <a:p>
            <a:pPr eaLnBrk="1" hangingPunct="1">
              <a:lnSpc>
                <a:spcPct val="90000"/>
              </a:lnSpc>
              <a:buFont typeface="Wingdings" panose="05000000000000000000" pitchFamily="2" charset="2"/>
              <a:buNone/>
            </a:pPr>
            <a:endParaRPr lang="nl-NL" altLang="nl-NL" sz="1800" dirty="0"/>
          </a:p>
          <a:p>
            <a:pPr eaLnBrk="1" hangingPunct="1">
              <a:lnSpc>
                <a:spcPct val="90000"/>
              </a:lnSpc>
              <a:buFont typeface="Wingdings" panose="05000000000000000000" pitchFamily="2" charset="2"/>
              <a:buNone/>
            </a:pPr>
            <a:r>
              <a:rPr lang="nl-NL" altLang="nl-NL" sz="1800" dirty="0"/>
              <a:t>“Betekenis ontstaat door weloverwogen na te denken tijdens het </a:t>
            </a:r>
            <a:r>
              <a:rPr lang="nl-NL" altLang="nl-NL" sz="1800" dirty="0" smtClean="0"/>
              <a:t>lezen / luisteren” </a:t>
            </a:r>
            <a:r>
              <a:rPr lang="nl-NL" altLang="nl-NL" sz="1600" dirty="0" smtClean="0"/>
              <a:t>(</a:t>
            </a:r>
            <a:r>
              <a:rPr lang="nl-NL" altLang="nl-NL" sz="1600" dirty="0" err="1"/>
              <a:t>Torgesen</a:t>
            </a:r>
            <a:r>
              <a:rPr lang="nl-NL" altLang="nl-NL" sz="1600" dirty="0"/>
              <a:t>, 2006)</a:t>
            </a:r>
          </a:p>
          <a:p>
            <a:pPr eaLnBrk="1" hangingPunct="1">
              <a:lnSpc>
                <a:spcPct val="90000"/>
              </a:lnSpc>
              <a:buFont typeface="Wingdings" panose="05000000000000000000" pitchFamily="2" charset="2"/>
              <a:buNone/>
            </a:pPr>
            <a:endParaRPr lang="nl-NL" altLang="nl-NL" sz="1800" dirty="0"/>
          </a:p>
          <a:p>
            <a:pPr eaLnBrk="1" hangingPunct="1">
              <a:lnSpc>
                <a:spcPct val="90000"/>
              </a:lnSpc>
              <a:buFont typeface="Wingdings" panose="05000000000000000000" pitchFamily="2" charset="2"/>
              <a:buNone/>
            </a:pPr>
            <a:endParaRPr lang="nl-NL" altLang="nl-NL" sz="1800" dirty="0"/>
          </a:p>
          <a:p>
            <a:pPr eaLnBrk="1" hangingPunct="1">
              <a:lnSpc>
                <a:spcPct val="90000"/>
              </a:lnSpc>
              <a:buFont typeface="Wingdings" panose="05000000000000000000" pitchFamily="2" charset="2"/>
              <a:buNone/>
            </a:pPr>
            <a:r>
              <a:rPr lang="nl-NL" altLang="nl-NL" sz="1800" dirty="0"/>
              <a:t>Begrijpend lezen </a:t>
            </a:r>
            <a:r>
              <a:rPr lang="nl-NL" altLang="nl-NL" sz="1800" dirty="0" smtClean="0"/>
              <a:t>/ luisteren =  lezen / luisteren, </a:t>
            </a:r>
            <a:r>
              <a:rPr lang="nl-NL" altLang="nl-NL" sz="1800" dirty="0"/>
              <a:t>denken, praten en schrijven bij diverse </a:t>
            </a:r>
            <a:r>
              <a:rPr lang="nl-NL" altLang="nl-NL" sz="1800" dirty="0" smtClean="0"/>
              <a:t>boeken, verhalen, gedichten, teksten - interactief</a:t>
            </a:r>
            <a:r>
              <a:rPr lang="nl-NL" altLang="nl-NL" sz="1800" dirty="0"/>
              <a:t>, begrijpen, beleven, waarderen en gebruiken van </a:t>
            </a:r>
            <a:r>
              <a:rPr lang="nl-NL" altLang="nl-NL" sz="1800" dirty="0" smtClean="0"/>
              <a:t>informatie</a:t>
            </a:r>
          </a:p>
          <a:p>
            <a:pPr eaLnBrk="1" hangingPunct="1">
              <a:lnSpc>
                <a:spcPct val="90000"/>
              </a:lnSpc>
              <a:buFont typeface="Wingdings" panose="05000000000000000000" pitchFamily="2" charset="2"/>
              <a:buNone/>
            </a:pPr>
            <a:endParaRPr lang="nl-NL" sz="1800" i="1" kern="0" dirty="0">
              <a:latin typeface="Trebuchet MS"/>
              <a:ea typeface="Trebuchet MS"/>
              <a:cs typeface="Trebuchet MS"/>
              <a:sym typeface="Trebuchet MS"/>
            </a:endParaRPr>
          </a:p>
          <a:p>
            <a:pPr eaLnBrk="1" hangingPunct="1">
              <a:lnSpc>
                <a:spcPct val="90000"/>
              </a:lnSpc>
              <a:buFont typeface="Wingdings" panose="05000000000000000000" pitchFamily="2" charset="2"/>
              <a:buNone/>
            </a:pPr>
            <a:endParaRPr lang="nl-NL" sz="1800" i="1" kern="0" dirty="0" smtClean="0">
              <a:latin typeface="Trebuchet MS"/>
              <a:ea typeface="Trebuchet MS"/>
              <a:cs typeface="Trebuchet MS"/>
              <a:sym typeface="Trebuchet MS"/>
            </a:endParaRPr>
          </a:p>
          <a:p>
            <a:pPr eaLnBrk="1" hangingPunct="1">
              <a:lnSpc>
                <a:spcPct val="90000"/>
              </a:lnSpc>
              <a:buFont typeface="Wingdings" panose="05000000000000000000" pitchFamily="2" charset="2"/>
              <a:buNone/>
            </a:pPr>
            <a:r>
              <a:rPr lang="nl-NL" sz="2000" i="1" kern="0" dirty="0" smtClean="0">
                <a:latin typeface="Trebuchet MS"/>
                <a:ea typeface="Trebuchet MS"/>
                <a:cs typeface="Trebuchet MS"/>
                <a:sym typeface="Trebuchet MS"/>
              </a:rPr>
              <a:t>Geen </a:t>
            </a:r>
            <a:r>
              <a:rPr lang="nl-NL" sz="2000" i="1" kern="0" dirty="0">
                <a:latin typeface="Trebuchet MS"/>
                <a:ea typeface="Trebuchet MS"/>
                <a:cs typeface="Trebuchet MS"/>
                <a:sym typeface="Trebuchet MS"/>
              </a:rPr>
              <a:t>vak, een vakoverstijgende vaardigheid!</a:t>
            </a:r>
            <a:endParaRPr lang="nl-NL" sz="2000" i="1" kern="0" dirty="0">
              <a:latin typeface="Trebuchet MS"/>
              <a:sym typeface="Trebuchet MS"/>
            </a:endParaRPr>
          </a:p>
          <a:p>
            <a:pPr eaLnBrk="1" hangingPunct="1">
              <a:lnSpc>
                <a:spcPct val="90000"/>
              </a:lnSpc>
              <a:buFont typeface="Wingdings" panose="05000000000000000000" pitchFamily="2" charset="2"/>
              <a:buNone/>
            </a:pPr>
            <a:endParaRPr lang="nl-NL" altLang="nl-NL" sz="1800" dirty="0"/>
          </a:p>
          <a:p>
            <a:pPr eaLnBrk="1" hangingPunct="1">
              <a:lnSpc>
                <a:spcPct val="90000"/>
              </a:lnSpc>
              <a:buFont typeface="Wingdings" panose="05000000000000000000" pitchFamily="2" charset="2"/>
              <a:buNone/>
            </a:pPr>
            <a:endParaRPr lang="nl-NL" altLang="nl-NL" sz="1800" dirty="0"/>
          </a:p>
        </p:txBody>
      </p:sp>
      <p:pic>
        <p:nvPicPr>
          <p:cNvPr id="7170" name="Picture 2" descr="Migrat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68960"/>
            <a:ext cx="1299431"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3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endParaRPr lang="nl-NL" dirty="0"/>
          </a:p>
          <a:p>
            <a:pPr marL="0" indent="0" algn="ctr">
              <a:buNone/>
            </a:pPr>
            <a:r>
              <a:rPr lang="nl-NL" sz="4400" b="1" dirty="0" smtClean="0"/>
              <a:t>Het leesproces</a:t>
            </a:r>
            <a:endParaRPr lang="nl-NL" sz="4400" b="1" dirty="0"/>
          </a:p>
        </p:txBody>
      </p:sp>
      <p:pic>
        <p:nvPicPr>
          <p:cNvPr id="8194" name="Picture 2" descr="Het 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13176"/>
            <a:ext cx="1101291" cy="149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06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476672"/>
            <a:ext cx="7119937" cy="606425"/>
          </a:xfrm>
        </p:spPr>
        <p:txBody>
          <a:bodyPr/>
          <a:lstStyle/>
          <a:p>
            <a:r>
              <a:rPr lang="nl-NL" b="1" dirty="0" smtClean="0"/>
              <a:t>Het leesproces</a:t>
            </a:r>
            <a:endParaRPr lang="nl-NL" b="1" dirty="0"/>
          </a:p>
        </p:txBody>
      </p:sp>
      <p:sp>
        <p:nvSpPr>
          <p:cNvPr id="3" name="Tijdelijke aanduiding voor inhoud 2"/>
          <p:cNvSpPr>
            <a:spLocks noGrp="1"/>
          </p:cNvSpPr>
          <p:nvPr>
            <p:ph idx="1"/>
          </p:nvPr>
        </p:nvSpPr>
        <p:spPr>
          <a:xfrm>
            <a:off x="1174268" y="1412776"/>
            <a:ext cx="7119937" cy="4694237"/>
          </a:xfrm>
        </p:spPr>
        <p:txBody>
          <a:bodyPr/>
          <a:lstStyle/>
          <a:p>
            <a:pPr marL="101598" lvl="0" indent="0" defTabSz="609585" fontAlgn="auto">
              <a:spcBef>
                <a:spcPts val="0"/>
              </a:spcBef>
              <a:spcAft>
                <a:spcPts val="0"/>
              </a:spcAft>
              <a:buClr>
                <a:prstClr val="white"/>
              </a:buClr>
              <a:buSzPts val="2400"/>
              <a:buNone/>
            </a:pPr>
            <a:r>
              <a:rPr lang="nl-NL" sz="3200" b="1" dirty="0" smtClean="0">
                <a:solidFill>
                  <a:prstClr val="black"/>
                </a:solidFill>
                <a:latin typeface="+mj-lt"/>
                <a:ea typeface="Arial"/>
                <a:cs typeface="Arial" panose="020B0604020202020204" pitchFamily="34" charset="0"/>
                <a:sym typeface="Arial"/>
              </a:rPr>
              <a:t>Leerproces tot en met M3</a:t>
            </a:r>
            <a:endParaRPr lang="nl-NL" sz="3200" b="1" dirty="0">
              <a:solidFill>
                <a:prstClr val="black"/>
              </a:solidFill>
              <a:latin typeface="+mj-lt"/>
              <a:ea typeface="Arial"/>
              <a:cs typeface="Arial" panose="020B0604020202020204" pitchFamily="34" charset="0"/>
              <a:sym typeface="Arial"/>
            </a:endParaRPr>
          </a:p>
          <a:p>
            <a:pPr marL="1625559" lvl="1" indent="-609585" defTabSz="609585" fontAlgn="auto">
              <a:lnSpc>
                <a:spcPct val="80000"/>
              </a:lnSpc>
              <a:spcBef>
                <a:spcPts val="1333"/>
              </a:spcBef>
              <a:spcAft>
                <a:spcPts val="0"/>
              </a:spcAft>
              <a:buClrTx/>
              <a:buSzPts val="2400"/>
              <a:buFont typeface="Arial" panose="020B0604020202020204" pitchFamily="34" charset="0"/>
              <a:buChar char="•"/>
            </a:pPr>
            <a:r>
              <a:rPr lang="nl-NL" dirty="0">
                <a:solidFill>
                  <a:prstClr val="black"/>
                </a:solidFill>
                <a:latin typeface="+mj-lt"/>
                <a:cs typeface="Arial" panose="020B0604020202020204" pitchFamily="34" charset="0"/>
              </a:rPr>
              <a:t>lineair in te isoleren stapjes</a:t>
            </a:r>
          </a:p>
          <a:p>
            <a:pPr marL="1625559" lvl="1" indent="-609585" defTabSz="609585" fontAlgn="auto">
              <a:lnSpc>
                <a:spcPct val="80000"/>
              </a:lnSpc>
              <a:spcBef>
                <a:spcPts val="1333"/>
              </a:spcBef>
              <a:spcAft>
                <a:spcPts val="0"/>
              </a:spcAft>
              <a:buClrTx/>
              <a:buSzPts val="2400"/>
              <a:buFont typeface="Arial" panose="020B0604020202020204" pitchFamily="34" charset="0"/>
              <a:buChar char="•"/>
            </a:pPr>
            <a:r>
              <a:rPr lang="nl-NL" dirty="0">
                <a:solidFill>
                  <a:prstClr val="black"/>
                </a:solidFill>
                <a:latin typeface="+mj-lt"/>
                <a:cs typeface="Arial" panose="020B0604020202020204" pitchFamily="34" charset="0"/>
              </a:rPr>
              <a:t>ieder stapje uitleggen en aanleren</a:t>
            </a:r>
          </a:p>
          <a:p>
            <a:pPr marL="203194" lvl="0" indent="0" defTabSz="609585" fontAlgn="auto">
              <a:lnSpc>
                <a:spcPct val="80000"/>
              </a:lnSpc>
              <a:spcBef>
                <a:spcPts val="1333"/>
              </a:spcBef>
              <a:spcAft>
                <a:spcPts val="0"/>
              </a:spcAft>
              <a:buClrTx/>
              <a:buSzPts val="2400"/>
              <a:buNone/>
            </a:pPr>
            <a:endParaRPr lang="nl-NL" sz="3600" b="1" dirty="0">
              <a:solidFill>
                <a:prstClr val="black"/>
              </a:solidFill>
              <a:latin typeface="+mj-lt"/>
              <a:cs typeface="Arial" panose="020B0604020202020204" pitchFamily="34" charset="0"/>
            </a:endParaRPr>
          </a:p>
          <a:p>
            <a:pPr marL="203194" lvl="0" indent="0" defTabSz="609585" fontAlgn="auto">
              <a:lnSpc>
                <a:spcPct val="80000"/>
              </a:lnSpc>
              <a:spcBef>
                <a:spcPts val="1333"/>
              </a:spcBef>
              <a:spcAft>
                <a:spcPts val="0"/>
              </a:spcAft>
              <a:buClrTx/>
              <a:buSzPts val="2400"/>
              <a:buNone/>
            </a:pPr>
            <a:r>
              <a:rPr lang="nl-NL" sz="3200" b="1" dirty="0">
                <a:solidFill>
                  <a:prstClr val="black"/>
                </a:solidFill>
                <a:latin typeface="+mj-lt"/>
                <a:cs typeface="Arial" panose="020B0604020202020204" pitchFamily="34" charset="0"/>
              </a:rPr>
              <a:t>!! </a:t>
            </a:r>
            <a:r>
              <a:rPr lang="nl-NL" sz="3200" b="1" dirty="0" smtClean="0">
                <a:solidFill>
                  <a:prstClr val="black"/>
                </a:solidFill>
                <a:latin typeface="+mj-lt"/>
                <a:cs typeface="Arial" panose="020B0604020202020204" pitchFamily="34" charset="0"/>
              </a:rPr>
              <a:t>Ontwikkelproces na M3</a:t>
            </a:r>
            <a:endParaRPr lang="nl-NL" sz="3600" b="1" dirty="0">
              <a:solidFill>
                <a:prstClr val="black"/>
              </a:solidFill>
              <a:latin typeface="+mj-lt"/>
              <a:cs typeface="Arial" panose="020B0604020202020204" pitchFamily="34" charset="0"/>
            </a:endParaRPr>
          </a:p>
          <a:p>
            <a:pPr marL="1625559" lvl="1" indent="-609585" defTabSz="609585" fontAlgn="auto">
              <a:lnSpc>
                <a:spcPct val="80000"/>
              </a:lnSpc>
              <a:spcBef>
                <a:spcPts val="1333"/>
              </a:spcBef>
              <a:spcAft>
                <a:spcPts val="0"/>
              </a:spcAft>
              <a:buClrTx/>
              <a:buSzPts val="2400"/>
              <a:buFont typeface="Arial" panose="020B0604020202020204" pitchFamily="34" charset="0"/>
              <a:buChar char="•"/>
            </a:pPr>
            <a:r>
              <a:rPr lang="nl-NL" dirty="0">
                <a:solidFill>
                  <a:prstClr val="black"/>
                </a:solidFill>
                <a:latin typeface="+mj-lt"/>
                <a:cs typeface="Arial" panose="020B0604020202020204" pitchFamily="34" charset="0"/>
              </a:rPr>
              <a:t>breed en of vele fronten</a:t>
            </a:r>
          </a:p>
          <a:p>
            <a:pPr marL="1625559" lvl="1" indent="-609585" defTabSz="609585" fontAlgn="auto">
              <a:lnSpc>
                <a:spcPct val="80000"/>
              </a:lnSpc>
              <a:spcBef>
                <a:spcPts val="1333"/>
              </a:spcBef>
              <a:spcAft>
                <a:spcPts val="0"/>
              </a:spcAft>
              <a:buClrTx/>
              <a:buSzPts val="2400"/>
              <a:buFont typeface="Arial" panose="020B0604020202020204" pitchFamily="34" charset="0"/>
              <a:buChar char="•"/>
            </a:pPr>
            <a:r>
              <a:rPr lang="nl-NL" dirty="0">
                <a:solidFill>
                  <a:prstClr val="black"/>
                </a:solidFill>
                <a:latin typeface="+mj-lt"/>
                <a:cs typeface="Arial" panose="020B0604020202020204" pitchFamily="34" charset="0"/>
              </a:rPr>
              <a:t>geen duidelijke volgorde</a:t>
            </a:r>
          </a:p>
          <a:p>
            <a:pPr marL="1625559" lvl="1" indent="-609585" defTabSz="609585" fontAlgn="auto">
              <a:lnSpc>
                <a:spcPct val="80000"/>
              </a:lnSpc>
              <a:spcBef>
                <a:spcPts val="1333"/>
              </a:spcBef>
              <a:spcAft>
                <a:spcPts val="0"/>
              </a:spcAft>
              <a:buClrTx/>
              <a:buSzPts val="2400"/>
              <a:buFont typeface="Arial" panose="020B0604020202020204" pitchFamily="34" charset="0"/>
              <a:buChar char="•"/>
            </a:pPr>
            <a:r>
              <a:rPr lang="nl-NL" dirty="0">
                <a:solidFill>
                  <a:prstClr val="black"/>
                </a:solidFill>
                <a:latin typeface="+mj-lt"/>
                <a:cs typeface="Arial" panose="020B0604020202020204" pitchFamily="34" charset="0"/>
              </a:rPr>
              <a:t>niet alles is direct aan te leren </a:t>
            </a:r>
          </a:p>
          <a:p>
            <a:pPr marL="1625559" lvl="1" indent="-609585" defTabSz="609585" fontAlgn="auto">
              <a:lnSpc>
                <a:spcPct val="80000"/>
              </a:lnSpc>
              <a:spcBef>
                <a:spcPts val="1333"/>
              </a:spcBef>
              <a:spcAft>
                <a:spcPts val="0"/>
              </a:spcAft>
              <a:buClrTx/>
              <a:buSzPts val="2400"/>
              <a:buFont typeface="Arial" panose="020B0604020202020204" pitchFamily="34" charset="0"/>
              <a:buChar char="•"/>
            </a:pPr>
            <a:r>
              <a:rPr lang="nl-NL" dirty="0" smtClean="0">
                <a:solidFill>
                  <a:prstClr val="black"/>
                </a:solidFill>
                <a:latin typeface="+mj-lt"/>
                <a:cs typeface="Arial" panose="020B0604020202020204" pitchFamily="34" charset="0"/>
              </a:rPr>
              <a:t>impliciet</a:t>
            </a:r>
            <a:endParaRPr lang="nl-NL" dirty="0">
              <a:solidFill>
                <a:prstClr val="white"/>
              </a:solidFill>
              <a:latin typeface="+mj-lt"/>
              <a:cs typeface="Arial" panose="020B0604020202020204" pitchFamily="34" charset="0"/>
            </a:endParaRPr>
          </a:p>
          <a:p>
            <a:pPr marL="0" lvl="0" indent="0" fontAlgn="auto">
              <a:lnSpc>
                <a:spcPct val="90000"/>
              </a:lnSpc>
              <a:spcBef>
                <a:spcPts val="1000"/>
              </a:spcBef>
              <a:spcAft>
                <a:spcPts val="0"/>
              </a:spcAft>
              <a:buClrTx/>
              <a:buNone/>
            </a:pPr>
            <a:endParaRPr lang="nl-NL" sz="4000" dirty="0">
              <a:solidFill>
                <a:prstClr val="black"/>
              </a:solidFill>
              <a:latin typeface="Calibri"/>
            </a:endParaRPr>
          </a:p>
          <a:p>
            <a:endParaRPr lang="nl-NL" dirty="0"/>
          </a:p>
        </p:txBody>
      </p:sp>
      <p:pic>
        <p:nvPicPr>
          <p:cNvPr id="12290" name="Picture 2" descr="https://media.s-bol.com/xZOlZMZvEx9/550x7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174" y="219001"/>
            <a:ext cx="130206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17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02156" y="614243"/>
            <a:ext cx="7119937" cy="606425"/>
          </a:xfrm>
        </p:spPr>
        <p:txBody>
          <a:bodyPr/>
          <a:lstStyle/>
          <a:p>
            <a:r>
              <a:rPr lang="nl-NL" sz="4800" b="1" dirty="0"/>
              <a:t>Niet verkavelde leesaanpak</a:t>
            </a:r>
            <a:r>
              <a:rPr lang="nl-NL" sz="4800" dirty="0"/>
              <a:t>.</a:t>
            </a:r>
          </a:p>
        </p:txBody>
      </p:sp>
      <p:sp>
        <p:nvSpPr>
          <p:cNvPr id="7" name="Rechthoek 6">
            <a:extLst>
              <a:ext uri="{FF2B5EF4-FFF2-40B4-BE49-F238E27FC236}">
                <a16:creationId xmlns:a16="http://schemas.microsoft.com/office/drawing/2014/main" id="{419A6925-88BF-4041-8141-0E302B21FB6B}"/>
              </a:ext>
            </a:extLst>
          </p:cNvPr>
          <p:cNvSpPr/>
          <p:nvPr/>
        </p:nvSpPr>
        <p:spPr>
          <a:xfrm>
            <a:off x="457200" y="4593901"/>
            <a:ext cx="4489946" cy="770400"/>
          </a:xfrm>
          <a:prstGeom prst="rect">
            <a:avLst/>
          </a:prstGeom>
          <a:solidFill>
            <a:srgbClr val="806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8" name="Tekstvak 7">
            <a:extLst>
              <a:ext uri="{FF2B5EF4-FFF2-40B4-BE49-F238E27FC236}">
                <a16:creationId xmlns:a16="http://schemas.microsoft.com/office/drawing/2014/main" id="{8C1ABAD2-ED96-0144-B31C-8CF3FF311710}"/>
              </a:ext>
            </a:extLst>
          </p:cNvPr>
          <p:cNvSpPr txBox="1"/>
          <p:nvPr/>
        </p:nvSpPr>
        <p:spPr>
          <a:xfrm>
            <a:off x="571572" y="4794515"/>
            <a:ext cx="373651" cy="400110"/>
          </a:xfrm>
          <a:prstGeom prst="rect">
            <a:avLst/>
          </a:prstGeom>
          <a:solidFill>
            <a:srgbClr val="A08CD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1.</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9" name="Tekstvak 8">
            <a:extLst>
              <a:ext uri="{FF2B5EF4-FFF2-40B4-BE49-F238E27FC236}">
                <a16:creationId xmlns:a16="http://schemas.microsoft.com/office/drawing/2014/main" id="{9C3FD4B3-2747-6D47-826A-B72E4D34888C}"/>
              </a:ext>
            </a:extLst>
          </p:cNvPr>
          <p:cNvSpPr txBox="1"/>
          <p:nvPr/>
        </p:nvSpPr>
        <p:spPr>
          <a:xfrm>
            <a:off x="945223" y="4704066"/>
            <a:ext cx="344940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Aanvankelijk lezen </a:t>
            </a:r>
            <a:b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br>
            <a:r>
              <a:rPr kumimoji="0" lang="nl-NL"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(decoderen)</a:t>
            </a:r>
            <a:endParaRPr kumimoji="0" lang="nl-NL"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Rechthoek 9">
            <a:extLst>
              <a:ext uri="{FF2B5EF4-FFF2-40B4-BE49-F238E27FC236}">
                <a16:creationId xmlns:a16="http://schemas.microsoft.com/office/drawing/2014/main" id="{EC8144EE-BA2D-1241-8F90-CC5144B45EBD}"/>
              </a:ext>
            </a:extLst>
          </p:cNvPr>
          <p:cNvSpPr/>
          <p:nvPr/>
        </p:nvSpPr>
        <p:spPr>
          <a:xfrm>
            <a:off x="1633734" y="3927949"/>
            <a:ext cx="4489947" cy="770561"/>
          </a:xfrm>
          <a:prstGeom prst="rect">
            <a:avLst/>
          </a:prstGeom>
          <a:solidFill>
            <a:srgbClr val="A08C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11" name="Tekstvak 10">
            <a:extLst>
              <a:ext uri="{FF2B5EF4-FFF2-40B4-BE49-F238E27FC236}">
                <a16:creationId xmlns:a16="http://schemas.microsoft.com/office/drawing/2014/main" id="{35F7A6F5-C571-F346-A849-4C837EF8ADBF}"/>
              </a:ext>
            </a:extLst>
          </p:cNvPr>
          <p:cNvSpPr txBox="1"/>
          <p:nvPr/>
        </p:nvSpPr>
        <p:spPr>
          <a:xfrm>
            <a:off x="1748106" y="4128562"/>
            <a:ext cx="447283" cy="400110"/>
          </a:xfrm>
          <a:prstGeom prst="rect">
            <a:avLst/>
          </a:prstGeom>
          <a:solidFill>
            <a:srgbClr val="806196"/>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2.</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2" name="Tekstvak 11">
            <a:extLst>
              <a:ext uri="{FF2B5EF4-FFF2-40B4-BE49-F238E27FC236}">
                <a16:creationId xmlns:a16="http://schemas.microsoft.com/office/drawing/2014/main" id="{7AEEC974-987C-324B-8844-FC9A4ACA66CF}"/>
              </a:ext>
            </a:extLst>
          </p:cNvPr>
          <p:cNvSpPr txBox="1"/>
          <p:nvPr/>
        </p:nvSpPr>
        <p:spPr>
          <a:xfrm>
            <a:off x="2212512" y="4055751"/>
            <a:ext cx="366958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Technisch lezen </a:t>
            </a:r>
            <a:b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br>
            <a:r>
              <a:rPr kumimoji="0" lang="nl-NL"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(vlot en correct lezen)</a:t>
            </a:r>
            <a:endParaRPr kumimoji="0" lang="nl-NL"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chthoek 12">
            <a:extLst>
              <a:ext uri="{FF2B5EF4-FFF2-40B4-BE49-F238E27FC236}">
                <a16:creationId xmlns:a16="http://schemas.microsoft.com/office/drawing/2014/main" id="{AEE0F225-C1C9-2847-BA42-85B3D325CCA7}"/>
              </a:ext>
            </a:extLst>
          </p:cNvPr>
          <p:cNvSpPr/>
          <p:nvPr/>
        </p:nvSpPr>
        <p:spPr>
          <a:xfrm>
            <a:off x="2539429" y="3261190"/>
            <a:ext cx="4489948" cy="770561"/>
          </a:xfrm>
          <a:prstGeom prst="rect">
            <a:avLst/>
          </a:prstGeom>
          <a:solidFill>
            <a:srgbClr val="806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14" name="Tekstvak 13">
            <a:extLst>
              <a:ext uri="{FF2B5EF4-FFF2-40B4-BE49-F238E27FC236}">
                <a16:creationId xmlns:a16="http://schemas.microsoft.com/office/drawing/2014/main" id="{3534E084-3937-9B41-9C72-A03F10A0C6DE}"/>
              </a:ext>
            </a:extLst>
          </p:cNvPr>
          <p:cNvSpPr txBox="1"/>
          <p:nvPr/>
        </p:nvSpPr>
        <p:spPr>
          <a:xfrm>
            <a:off x="2653801" y="3461803"/>
            <a:ext cx="447283" cy="400110"/>
          </a:xfrm>
          <a:prstGeom prst="rect">
            <a:avLst/>
          </a:prstGeom>
          <a:solidFill>
            <a:srgbClr val="A08CD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3.</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5" name="Tekstvak 14">
            <a:extLst>
              <a:ext uri="{FF2B5EF4-FFF2-40B4-BE49-F238E27FC236}">
                <a16:creationId xmlns:a16="http://schemas.microsoft.com/office/drawing/2014/main" id="{8F1BD832-6CC7-EE4A-A3D7-0B73499B3CD2}"/>
              </a:ext>
            </a:extLst>
          </p:cNvPr>
          <p:cNvSpPr txBox="1"/>
          <p:nvPr/>
        </p:nvSpPr>
        <p:spPr>
          <a:xfrm>
            <a:off x="3101084" y="3369471"/>
            <a:ext cx="3669587"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Vloeiend lezen </a:t>
            </a:r>
            <a:b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br>
            <a:r>
              <a:rPr kumimoji="0" lang="nl-NL"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(met begrip en expressie lezen)</a:t>
            </a:r>
            <a:endParaRPr kumimoji="0" lang="nl-NL"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hthoek 15">
            <a:extLst>
              <a:ext uri="{FF2B5EF4-FFF2-40B4-BE49-F238E27FC236}">
                <a16:creationId xmlns:a16="http://schemas.microsoft.com/office/drawing/2014/main" id="{E6A49C06-E35F-8341-B731-7884DAD116F7}"/>
              </a:ext>
            </a:extLst>
          </p:cNvPr>
          <p:cNvSpPr/>
          <p:nvPr/>
        </p:nvSpPr>
        <p:spPr>
          <a:xfrm>
            <a:off x="3445125" y="2607229"/>
            <a:ext cx="4489949" cy="770561"/>
          </a:xfrm>
          <a:prstGeom prst="rect">
            <a:avLst/>
          </a:prstGeom>
          <a:solidFill>
            <a:srgbClr val="A08C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17" name="Tekstvak 16">
            <a:extLst>
              <a:ext uri="{FF2B5EF4-FFF2-40B4-BE49-F238E27FC236}">
                <a16:creationId xmlns:a16="http://schemas.microsoft.com/office/drawing/2014/main" id="{007B9807-E710-0643-9C41-3542ACAAF7A9}"/>
              </a:ext>
            </a:extLst>
          </p:cNvPr>
          <p:cNvSpPr txBox="1"/>
          <p:nvPr/>
        </p:nvSpPr>
        <p:spPr>
          <a:xfrm>
            <a:off x="3559497" y="2807842"/>
            <a:ext cx="447283" cy="400110"/>
          </a:xfrm>
          <a:prstGeom prst="rect">
            <a:avLst/>
          </a:prstGeom>
          <a:solidFill>
            <a:srgbClr val="806196"/>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4.</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8" name="Tekstvak 17">
            <a:extLst>
              <a:ext uri="{FF2B5EF4-FFF2-40B4-BE49-F238E27FC236}">
                <a16:creationId xmlns:a16="http://schemas.microsoft.com/office/drawing/2014/main" id="{299E708C-F1F0-2446-937A-7E623EE3A79F}"/>
              </a:ext>
            </a:extLst>
          </p:cNvPr>
          <p:cNvSpPr txBox="1"/>
          <p:nvPr/>
        </p:nvSpPr>
        <p:spPr>
          <a:xfrm>
            <a:off x="4006779" y="2715510"/>
            <a:ext cx="392829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Begrijpend lezen</a:t>
            </a:r>
            <a:b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br>
            <a:r>
              <a:rPr kumimoji="0" lang="nl-NL"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(verbanden leggen, echt begrijpen wat er staat)</a:t>
            </a:r>
            <a:endParaRPr kumimoji="0" lang="nl-NL"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Rechthoek 18">
            <a:extLst>
              <a:ext uri="{FF2B5EF4-FFF2-40B4-BE49-F238E27FC236}">
                <a16:creationId xmlns:a16="http://schemas.microsoft.com/office/drawing/2014/main" id="{42629933-471C-5249-A4DE-7C37919A3A39}"/>
              </a:ext>
            </a:extLst>
          </p:cNvPr>
          <p:cNvSpPr/>
          <p:nvPr/>
        </p:nvSpPr>
        <p:spPr>
          <a:xfrm>
            <a:off x="4347753" y="1902181"/>
            <a:ext cx="4489949" cy="770561"/>
          </a:xfrm>
          <a:prstGeom prst="rect">
            <a:avLst/>
          </a:prstGeom>
          <a:solidFill>
            <a:srgbClr val="806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0" name="Tekstvak 19">
            <a:extLst>
              <a:ext uri="{FF2B5EF4-FFF2-40B4-BE49-F238E27FC236}">
                <a16:creationId xmlns:a16="http://schemas.microsoft.com/office/drawing/2014/main" id="{1F9DC798-4562-2A4C-881C-A33AD808CF7E}"/>
              </a:ext>
            </a:extLst>
          </p:cNvPr>
          <p:cNvSpPr txBox="1"/>
          <p:nvPr/>
        </p:nvSpPr>
        <p:spPr>
          <a:xfrm>
            <a:off x="4462125" y="2102794"/>
            <a:ext cx="447283" cy="400110"/>
          </a:xfrm>
          <a:prstGeom prst="rect">
            <a:avLst/>
          </a:prstGeom>
          <a:solidFill>
            <a:srgbClr val="A08CD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5.</a:t>
            </a:r>
            <a:r>
              <a:rPr kumimoji="0" lang="nl-NL"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21" name="Tekstvak 20">
            <a:extLst>
              <a:ext uri="{FF2B5EF4-FFF2-40B4-BE49-F238E27FC236}">
                <a16:creationId xmlns:a16="http://schemas.microsoft.com/office/drawing/2014/main" id="{B0CD84B9-AF66-4841-9FE5-748E77B3C716}"/>
              </a:ext>
            </a:extLst>
          </p:cNvPr>
          <p:cNvSpPr txBox="1"/>
          <p:nvPr/>
        </p:nvSpPr>
        <p:spPr>
          <a:xfrm>
            <a:off x="4909407" y="2010462"/>
            <a:ext cx="392829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t>Verdiepend lezen </a:t>
            </a:r>
            <a:br>
              <a:rPr kumimoji="0" lang="nl-NL" sz="1800" b="0" i="0" u="none" strike="noStrike" kern="1200" cap="none" spc="0" normalizeH="0" baseline="0" noProof="0" dirty="0">
                <a:ln>
                  <a:noFill/>
                </a:ln>
                <a:solidFill>
                  <a:srgbClr val="FFFFFF"/>
                </a:solidFill>
                <a:effectLst/>
                <a:uLnTx/>
                <a:uFillTx/>
                <a:latin typeface="Noe Display Bold" panose="020A0800090400000002" pitchFamily="18" charset="77"/>
                <a:ea typeface="+mn-ea"/>
                <a:cs typeface="+mn-cs"/>
              </a:rPr>
            </a:br>
            <a:r>
              <a:rPr kumimoji="0" lang="nl-NL"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(kritisch lezen, onderzoeken wat de tekst ‘doet’)</a:t>
            </a:r>
            <a:endParaRPr kumimoji="0" lang="nl-NL"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kstvak 21">
            <a:extLst>
              <a:ext uri="{FF2B5EF4-FFF2-40B4-BE49-F238E27FC236}">
                <a16:creationId xmlns:a16="http://schemas.microsoft.com/office/drawing/2014/main" id="{C625007F-34F2-6644-BD00-BEFD61179E41}"/>
              </a:ext>
            </a:extLst>
          </p:cNvPr>
          <p:cNvSpPr txBox="1"/>
          <p:nvPr/>
        </p:nvSpPr>
        <p:spPr>
          <a:xfrm>
            <a:off x="457201" y="5439525"/>
            <a:ext cx="509084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Niveaus van leesvaardigheid</a:t>
            </a:r>
          </a:p>
        </p:txBody>
      </p:sp>
      <p:pic>
        <p:nvPicPr>
          <p:cNvPr id="9218" name="Picture 2" descr="Expeditie Toi Mok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07" y="1421281"/>
            <a:ext cx="984794" cy="157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0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1268413" y="1628800"/>
            <a:ext cx="7119937" cy="4694237"/>
          </a:xfrm>
        </p:spPr>
        <p:txBody>
          <a:bodyPr/>
          <a:lstStyle/>
          <a:p>
            <a:pPr marL="0" indent="0" algn="ctr">
              <a:buNone/>
            </a:pPr>
            <a:endParaRPr lang="nl-NL" sz="4400" b="1" dirty="0" smtClean="0"/>
          </a:p>
          <a:p>
            <a:pPr marL="0" indent="0" algn="ctr">
              <a:buNone/>
            </a:pPr>
            <a:r>
              <a:rPr lang="nl-NL" sz="4400" b="1" dirty="0" smtClean="0"/>
              <a:t>De rol van achtergrondkennis</a:t>
            </a:r>
            <a:endParaRPr lang="nl-NL" sz="4400" b="1" dirty="0"/>
          </a:p>
        </p:txBody>
      </p:sp>
      <p:pic>
        <p:nvPicPr>
          <p:cNvPr id="2050" name="Picture 2" descr="https://lemniscaat.nl/files/os97890477132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32" y="4963892"/>
            <a:ext cx="1176016" cy="168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82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0817" y="313657"/>
            <a:ext cx="7119937" cy="606425"/>
          </a:xfrm>
        </p:spPr>
        <p:txBody>
          <a:bodyPr/>
          <a:lstStyle/>
          <a:p>
            <a:r>
              <a:rPr lang="nl-NL" b="1" dirty="0" smtClean="0"/>
              <a:t>Ervaren wat achtergrondkennis doet</a:t>
            </a:r>
            <a:endParaRPr lang="nl-NL" b="1" dirty="0"/>
          </a:p>
        </p:txBody>
      </p:sp>
      <p:sp>
        <p:nvSpPr>
          <p:cNvPr id="3" name="Tijdelijke aanduiding voor inhoud 2"/>
          <p:cNvSpPr>
            <a:spLocks noGrp="1"/>
          </p:cNvSpPr>
          <p:nvPr>
            <p:ph idx="1"/>
          </p:nvPr>
        </p:nvSpPr>
        <p:spPr>
          <a:xfrm>
            <a:off x="1187624" y="1540227"/>
            <a:ext cx="7119937" cy="4694237"/>
          </a:xfrm>
        </p:spPr>
        <p:txBody>
          <a:bodyPr/>
          <a:lstStyle/>
          <a:p>
            <a:endParaRPr lang="nl-NL" dirty="0"/>
          </a:p>
          <a:p>
            <a:endParaRPr lang="nl-NL" dirty="0"/>
          </a:p>
        </p:txBody>
      </p:sp>
      <p:sp>
        <p:nvSpPr>
          <p:cNvPr id="4" name="Rechthoek 3"/>
          <p:cNvSpPr/>
          <p:nvPr/>
        </p:nvSpPr>
        <p:spPr>
          <a:xfrm>
            <a:off x="1187624" y="920082"/>
            <a:ext cx="6975920" cy="5809924"/>
          </a:xfrm>
          <a:prstGeom prst="rect">
            <a:avLst/>
          </a:prstGeom>
        </p:spPr>
        <p:txBody>
          <a:bodyPr wrap="square">
            <a:spAutoFit/>
          </a:bodyPr>
          <a:lstStyle/>
          <a:p>
            <a:pPr marL="0" marR="0" lvl="0" indent="0" algn="l" defTabSz="914400" rtl="0" eaLnBrk="1" fontAlgn="base" latinLnBrk="0" hangingPunct="1">
              <a:lnSpc>
                <a:spcPct val="107000"/>
              </a:lnSpc>
              <a:spcBef>
                <a:spcPts val="1500"/>
              </a:spcBef>
              <a:spcAft>
                <a:spcPts val="75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inherit"/>
                <a:ea typeface="Times New Roman" panose="02020603050405020304" pitchFamily="18" charset="0"/>
                <a:cs typeface="Helvetica" panose="020B0604020202020204" pitchFamily="34" charset="0"/>
              </a:rPr>
              <a:t>Golf of deeltje?</a:t>
            </a: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7000"/>
              </a:lnSpc>
              <a:spcBef>
                <a:spcPct val="0"/>
              </a:spcBef>
              <a:spcAft>
                <a:spcPts val="750"/>
              </a:spcAft>
              <a:buClrTx/>
              <a:buSzTx/>
              <a:buFontTx/>
              <a:buNone/>
              <a:tabLst/>
              <a:defRPr/>
            </a:pPr>
            <a:r>
              <a:rPr kumimoji="0" lang="nl-NL" sz="1800" b="0" i="0" u="none" strike="noStrike" kern="1200" cap="none" spc="0" normalizeH="0" baseline="0" noProof="0" dirty="0">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Een eerste aanzet tot de ontwikkeling van de theorie werd gegeven door Max Planck. Hij ontdekte dat de energie van elektromagnetische golven (waar bijvoorbeeld het zichtbare licht een vorm van is) niet continu is, maar discreet. Dit betekent dat die energie niet elke willekeurige waarde kan aannemen, zoals de uurwijzer op je horloge, maar dat ze zich stapsgewijs gedraagt, zoals de meeste secondewijzers: ze is altijd een veelvoud van een vaste hoeveelheid. Deze vaste hoeveelheid energie noemde Planck '</a:t>
            </a:r>
            <a:r>
              <a:rPr kumimoji="0" lang="nl-NL" sz="1800" b="0" i="0" u="none" strike="noStrike" kern="1200" cap="none" spc="0" normalizeH="0" baseline="0" noProof="0" dirty="0" err="1">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quantum</a:t>
            </a:r>
            <a:r>
              <a:rPr kumimoji="0" lang="nl-NL" sz="1800" b="0" i="0" u="none" strike="noStrike" kern="1200" cap="none" spc="0" normalizeH="0" baseline="0" noProof="0" dirty="0">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 naar het Latijnse woord voor 'hoeveel'. Albert Einstein haakte hier op in en stelde dat je die </a:t>
            </a:r>
            <a:r>
              <a:rPr kumimoji="0" lang="nl-NL" sz="1800" b="0" i="0" u="none" strike="noStrike" kern="1200" cap="none" spc="0" normalizeH="0" baseline="0" noProof="0" dirty="0" smtClean="0">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kwanta </a:t>
            </a:r>
            <a:r>
              <a:rPr kumimoji="0" lang="nl-NL" sz="1800" b="0" i="0" u="none" strike="noStrike" kern="1200" cap="none" spc="0" normalizeH="0" baseline="0" noProof="0" dirty="0">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als deeltjes kunt beschouwen. Deze deeltjes noemen we nu fotonen. Bijna twintig jaar later merkte Louis de </a:t>
            </a:r>
            <a:r>
              <a:rPr kumimoji="0" lang="nl-NL" sz="1800" b="0" i="0" u="none" strike="noStrike" kern="1200" cap="none" spc="0" normalizeH="0" baseline="0" noProof="0" dirty="0" err="1">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Broglie</a:t>
            </a:r>
            <a:r>
              <a:rPr kumimoji="0" lang="nl-NL" sz="1800" b="0" i="0" u="none" strike="noStrike" kern="1200" cap="none" spc="0" normalizeH="0" baseline="0" noProof="0" dirty="0">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 op dat deeltjes soms golfeigenschappen hebben. Dit verschijnsel, dat deeltjes en golven soms erg veel van elkaar weg hebben, wordt de golf-deeltje-dualiteit genoemd en kan gezien worden als één van de </a:t>
            </a:r>
            <a:r>
              <a:rPr kumimoji="0" lang="nl-NL" sz="1800" b="0" i="0" u="none" strike="noStrike" kern="1200" cap="none" spc="0" normalizeH="0" baseline="0" noProof="0" dirty="0" smtClean="0">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pijlers </a:t>
            </a:r>
            <a:r>
              <a:rPr kumimoji="0" lang="nl-NL" sz="1800" b="0" i="0" u="none" strike="noStrike" kern="1200" cap="none" spc="0" normalizeH="0" baseline="0" noProof="0" dirty="0">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van de </a:t>
            </a:r>
            <a:r>
              <a:rPr kumimoji="0" lang="nl-NL" sz="1800" b="0" i="0" u="none" strike="noStrike" kern="1200" cap="none" spc="0" normalizeH="0" baseline="0" noProof="0" dirty="0" smtClean="0">
                <a:ln>
                  <a:noFill/>
                </a:ln>
                <a:solidFill>
                  <a:srgbClr val="333333"/>
                </a:solidFill>
                <a:effectLst/>
                <a:uLnTx/>
                <a:uFillTx/>
                <a:latin typeface="Verdana" panose="020B0604030504040204" pitchFamily="34" charset="0"/>
                <a:ea typeface="Times New Roman" panose="02020603050405020304" pitchFamily="18" charset="0"/>
                <a:cs typeface="Helvetica" panose="020B0604020202020204" pitchFamily="34" charset="0"/>
              </a:rPr>
              <a:t>kwantummechanica.</a:t>
            </a: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De geest en het meisje - Lucy Stran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21" y="5213178"/>
            <a:ext cx="1098990" cy="164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17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5" name="Afbeelding 4"/>
          <p:cNvPicPr>
            <a:picLocks noChangeAspect="1"/>
          </p:cNvPicPr>
          <p:nvPr/>
        </p:nvPicPr>
        <p:blipFill>
          <a:blip r:embed="rId3"/>
          <a:stretch>
            <a:fillRect/>
          </a:stretch>
        </p:blipFill>
        <p:spPr>
          <a:xfrm>
            <a:off x="611560" y="548680"/>
            <a:ext cx="8017157" cy="5477135"/>
          </a:xfrm>
          <a:prstGeom prst="rect">
            <a:avLst/>
          </a:prstGeom>
        </p:spPr>
      </p:pic>
    </p:spTree>
    <p:extLst>
      <p:ext uri="{BB962C8B-B14F-4D97-AF65-F5344CB8AC3E}">
        <p14:creationId xmlns:p14="http://schemas.microsoft.com/office/powerpoint/2010/main" val="2819261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3"/>
          <a:stretch>
            <a:fillRect/>
          </a:stretch>
        </p:blipFill>
        <p:spPr>
          <a:xfrm>
            <a:off x="611560" y="476672"/>
            <a:ext cx="8307512" cy="5322532"/>
          </a:xfrm>
          <a:prstGeom prst="rect">
            <a:avLst/>
          </a:prstGeom>
        </p:spPr>
      </p:pic>
    </p:spTree>
    <p:extLst>
      <p:ext uri="{BB962C8B-B14F-4D97-AF65-F5344CB8AC3E}">
        <p14:creationId xmlns:p14="http://schemas.microsoft.com/office/powerpoint/2010/main" val="979722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76672"/>
            <a:ext cx="7119937" cy="606425"/>
          </a:xfrm>
        </p:spPr>
        <p:txBody>
          <a:bodyPr/>
          <a:lstStyle/>
          <a:p>
            <a:r>
              <a:rPr lang="en-US" sz="3200" b="1" dirty="0">
                <a:ea typeface="Trebuchet MS"/>
                <a:cs typeface="Trebuchet MS"/>
                <a:sym typeface="Trebuchet MS"/>
              </a:rPr>
              <a:t>Hirsch: Why knowledge matters, 2016</a:t>
            </a:r>
            <a:endParaRPr lang="nl-NL" sz="3200" b="1" dirty="0"/>
          </a:p>
        </p:txBody>
      </p:sp>
      <p:sp>
        <p:nvSpPr>
          <p:cNvPr id="3" name="Tijdelijke aanduiding voor inhoud 2"/>
          <p:cNvSpPr>
            <a:spLocks noGrp="1"/>
          </p:cNvSpPr>
          <p:nvPr>
            <p:ph idx="1"/>
          </p:nvPr>
        </p:nvSpPr>
        <p:spPr>
          <a:xfrm>
            <a:off x="539552" y="1916832"/>
            <a:ext cx="7119937" cy="4694237"/>
          </a:xfrm>
        </p:spPr>
        <p:txBody>
          <a:bodyPr/>
          <a:lstStyle/>
          <a:p>
            <a:pPr marL="0" indent="0" algn="ctr">
              <a:buNone/>
            </a:pPr>
            <a:r>
              <a:rPr lang="nl-NL" sz="2400" b="1" dirty="0" smtClean="0"/>
              <a:t>INVESTEER IN KENNIS VAN DE WERELD!</a:t>
            </a:r>
          </a:p>
          <a:p>
            <a:endParaRPr lang="nl-NL" sz="2400" dirty="0"/>
          </a:p>
          <a:p>
            <a:r>
              <a:rPr lang="nl-NL" sz="2400" dirty="0" smtClean="0"/>
              <a:t>Kennisgeoriënteerde </a:t>
            </a:r>
            <a:r>
              <a:rPr lang="nl-NL" sz="2400" dirty="0"/>
              <a:t>methodes i.p.v. procesgeoriënteerde methodes</a:t>
            </a:r>
          </a:p>
          <a:p>
            <a:pPr marL="0" indent="0">
              <a:buNone/>
            </a:pPr>
            <a:endParaRPr lang="nl-NL" sz="2400" dirty="0"/>
          </a:p>
          <a:p>
            <a:r>
              <a:rPr lang="nl-NL" sz="2400" dirty="0"/>
              <a:t>Begrijpend leesprobleem = kennisprobleem</a:t>
            </a:r>
          </a:p>
          <a:p>
            <a:endParaRPr lang="nl-NL" sz="2400" dirty="0"/>
          </a:p>
          <a:p>
            <a:r>
              <a:rPr lang="nl-NL" sz="2400" dirty="0" smtClean="0"/>
              <a:t>Noodzakelijke, </a:t>
            </a:r>
            <a:r>
              <a:rPr lang="nl-NL" sz="2400" dirty="0" err="1" smtClean="0"/>
              <a:t>domeinspecifieke</a:t>
            </a:r>
            <a:r>
              <a:rPr lang="nl-NL" sz="2400" dirty="0" smtClean="0"/>
              <a:t> kennis</a:t>
            </a:r>
            <a:r>
              <a:rPr lang="nl-NL" sz="2400" dirty="0"/>
              <a:t>: geschiedenis, wetenschap, maatschappij, cultuur.</a:t>
            </a:r>
          </a:p>
          <a:p>
            <a:pPr marL="0" indent="0">
              <a:buNone/>
            </a:pPr>
            <a:endParaRPr lang="nl-NL" dirty="0"/>
          </a:p>
        </p:txBody>
      </p:sp>
      <p:pic>
        <p:nvPicPr>
          <p:cNvPr id="4" name="Picture 6" descr="https://media.s-bol.com/r0jJWlJW140W/550x7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2118666"/>
            <a:ext cx="1488209" cy="1929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64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Pilot effectief leesonderwijs</a:t>
            </a:r>
            <a:endParaRPr lang="nl-NL" dirty="0"/>
          </a:p>
        </p:txBody>
      </p:sp>
      <p:pic>
        <p:nvPicPr>
          <p:cNvPr id="4" name="Picture 10" descr="Bibliotheek Zuidoost Fryslân - Mediawijsheid.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040498"/>
            <a:ext cx="1249753" cy="89605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2106324" y="4077072"/>
            <a:ext cx="1800200" cy="741259"/>
          </a:xfrm>
          <a:prstGeom prst="rect">
            <a:avLst/>
          </a:prstGeom>
        </p:spPr>
      </p:pic>
      <p:pic>
        <p:nvPicPr>
          <p:cNvPr id="6" name="Picture 2" descr="Welk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208" y="4568379"/>
            <a:ext cx="2190861" cy="70481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p:nvPr/>
        </p:nvPicPr>
        <p:blipFill>
          <a:blip r:embed="rId5" cstate="print">
            <a:extLst>
              <a:ext uri="{28A0092B-C50C-407E-A947-70E740481C1C}">
                <a14:useLocalDpi xmlns:a14="http://schemas.microsoft.com/office/drawing/2010/main" val="0"/>
              </a:ext>
            </a:extLst>
          </a:blip>
          <a:stretch>
            <a:fillRect/>
          </a:stretch>
        </p:blipFill>
        <p:spPr>
          <a:xfrm>
            <a:off x="4253335" y="2714857"/>
            <a:ext cx="1557746" cy="696003"/>
          </a:xfrm>
          <a:prstGeom prst="rect">
            <a:avLst/>
          </a:prstGeom>
        </p:spPr>
      </p:pic>
      <p:pic>
        <p:nvPicPr>
          <p:cNvPr id="8" name="Picture 4" descr="Pers - Stichting Lez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8413" y="2012199"/>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p:nvPr/>
        </p:nvPicPr>
        <p:blipFill>
          <a:blip r:embed="rId7" cstate="print">
            <a:extLst>
              <a:ext uri="{28A0092B-C50C-407E-A947-70E740481C1C}">
                <a14:useLocalDpi xmlns:a14="http://schemas.microsoft.com/office/drawing/2010/main" val="0"/>
              </a:ext>
            </a:extLst>
          </a:blip>
          <a:stretch>
            <a:fillRect/>
          </a:stretch>
        </p:blipFill>
        <p:spPr>
          <a:xfrm>
            <a:off x="656506" y="5273192"/>
            <a:ext cx="1638300" cy="634365"/>
          </a:xfrm>
          <a:prstGeom prst="rect">
            <a:avLst/>
          </a:prstGeom>
        </p:spPr>
      </p:pic>
    </p:spTree>
    <p:extLst>
      <p:ext uri="{BB962C8B-B14F-4D97-AF65-F5344CB8AC3E}">
        <p14:creationId xmlns:p14="http://schemas.microsoft.com/office/powerpoint/2010/main" val="2448529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68413" y="1628800"/>
            <a:ext cx="7119937" cy="4694237"/>
          </a:xfrm>
        </p:spPr>
        <p:txBody>
          <a:bodyPr/>
          <a:lstStyle/>
          <a:p>
            <a:pPr marL="0" indent="0" algn="ctr">
              <a:buNone/>
            </a:pPr>
            <a:endParaRPr lang="nl-NL" sz="4400" b="1" dirty="0" smtClean="0"/>
          </a:p>
          <a:p>
            <a:pPr marL="0" indent="0" algn="ctr">
              <a:buNone/>
            </a:pPr>
            <a:r>
              <a:rPr lang="nl-NL" sz="4400" b="1" dirty="0" smtClean="0"/>
              <a:t>De rol van woordenschat</a:t>
            </a:r>
            <a:endParaRPr lang="nl-NL" sz="4400" b="1" dirty="0"/>
          </a:p>
        </p:txBody>
      </p:sp>
      <p:pic>
        <p:nvPicPr>
          <p:cNvPr id="3074" name="Picture 2" descr="https://lemniscaat.nl/files/os9789047710172_o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797152"/>
            <a:ext cx="130396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61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Woordenschat</a:t>
            </a:r>
            <a:endParaRPr lang="nl-NL" b="1" dirty="0"/>
          </a:p>
        </p:txBody>
      </p:sp>
      <p:sp>
        <p:nvSpPr>
          <p:cNvPr id="3" name="Tijdelijke aanduiding voor inhoud 2"/>
          <p:cNvSpPr>
            <a:spLocks noGrp="1"/>
          </p:cNvSpPr>
          <p:nvPr>
            <p:ph idx="1"/>
          </p:nvPr>
        </p:nvSpPr>
        <p:spPr/>
        <p:txBody>
          <a:bodyPr/>
          <a:lstStyle/>
          <a:p>
            <a:endParaRPr lang="nl-NL" dirty="0" smtClean="0"/>
          </a:p>
          <a:p>
            <a:r>
              <a:rPr lang="nl-NL" dirty="0" smtClean="0"/>
              <a:t>Op welke manier werk je met de kinderen in je klas op dit moment aan woordenschat?</a:t>
            </a:r>
          </a:p>
          <a:p>
            <a:endParaRPr lang="nl-NL" dirty="0"/>
          </a:p>
          <a:p>
            <a:r>
              <a:rPr lang="nl-NL" dirty="0" smtClean="0"/>
              <a:t>Hoe verwerf je zelf de meeste woorden?</a:t>
            </a:r>
            <a:endParaRPr lang="nl-NL" dirty="0"/>
          </a:p>
        </p:txBody>
      </p:sp>
      <p:pic>
        <p:nvPicPr>
          <p:cNvPr id="29698" name="Picture 2" descr="De nacht van Ronk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869160"/>
            <a:ext cx="1137830" cy="181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7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4276" y="116632"/>
            <a:ext cx="7119937" cy="606425"/>
          </a:xfrm>
        </p:spPr>
        <p:txBody>
          <a:bodyPr/>
          <a:lstStyle/>
          <a:p>
            <a:r>
              <a:rPr lang="nl-NL" b="1" dirty="0" smtClean="0"/>
              <a:t>Woordenschat</a:t>
            </a:r>
            <a:endParaRPr lang="nl-NL" b="1" dirty="0"/>
          </a:p>
        </p:txBody>
      </p:sp>
      <p:sp>
        <p:nvSpPr>
          <p:cNvPr id="3" name="Tijdelijke aanduiding voor inhoud 2"/>
          <p:cNvSpPr>
            <a:spLocks noGrp="1"/>
          </p:cNvSpPr>
          <p:nvPr>
            <p:ph idx="1"/>
          </p:nvPr>
        </p:nvSpPr>
        <p:spPr>
          <a:xfrm>
            <a:off x="683568" y="1124744"/>
            <a:ext cx="7119937" cy="4694237"/>
          </a:xfrm>
        </p:spPr>
        <p:txBody>
          <a:bodyPr/>
          <a:lstStyle/>
          <a:p>
            <a:r>
              <a:rPr lang="nl-NL" sz="2000" dirty="0" smtClean="0"/>
              <a:t>Geen losse woorden oefenen!</a:t>
            </a:r>
            <a:br>
              <a:rPr lang="nl-NL" sz="2000" dirty="0" smtClean="0"/>
            </a:br>
            <a:endParaRPr lang="nl-NL" sz="2000" dirty="0" smtClean="0"/>
          </a:p>
          <a:p>
            <a:r>
              <a:rPr lang="nl-NL" sz="2000" dirty="0" smtClean="0"/>
              <a:t>Geen losse woorden bespreken!</a:t>
            </a:r>
          </a:p>
          <a:p>
            <a:endParaRPr lang="nl-NL" sz="2000" dirty="0" smtClean="0"/>
          </a:p>
          <a:p>
            <a:r>
              <a:rPr lang="nl-NL" sz="2000" dirty="0" smtClean="0"/>
              <a:t>Een woord is géén definitie</a:t>
            </a:r>
          </a:p>
          <a:p>
            <a:endParaRPr lang="nl-NL" sz="2000" dirty="0" smtClean="0"/>
          </a:p>
          <a:p>
            <a:r>
              <a:rPr lang="nl-NL" sz="2000" dirty="0" smtClean="0"/>
              <a:t>Woord altijd uitleggen in een zin</a:t>
            </a:r>
          </a:p>
          <a:p>
            <a:endParaRPr lang="nl-NL" sz="2000" dirty="0" smtClean="0"/>
          </a:p>
          <a:p>
            <a:r>
              <a:rPr lang="nl-NL" sz="2000" dirty="0" smtClean="0"/>
              <a:t>Kind zin laten herformuleren in eigen woorden</a:t>
            </a:r>
          </a:p>
          <a:p>
            <a:endParaRPr lang="nl-NL" sz="2000" dirty="0" smtClean="0"/>
          </a:p>
          <a:p>
            <a:r>
              <a:rPr lang="nl-NL" sz="2000" dirty="0" smtClean="0"/>
              <a:t>Woorden maken deel uit van een associatief kennisnetwerk (actuele verbindingen bepalen </a:t>
            </a:r>
          </a:p>
          <a:p>
            <a:pPr marL="0" indent="0">
              <a:buNone/>
            </a:pPr>
            <a:r>
              <a:rPr lang="nl-NL" sz="2000" dirty="0"/>
              <a:t> </a:t>
            </a:r>
            <a:r>
              <a:rPr lang="nl-NL" sz="2000" dirty="0" smtClean="0"/>
              <a:t>   betekenis, niet definities)</a:t>
            </a:r>
          </a:p>
          <a:p>
            <a:endParaRPr lang="nl-NL" sz="2000" dirty="0" smtClean="0"/>
          </a:p>
          <a:p>
            <a:r>
              <a:rPr lang="nl-NL" sz="2000" dirty="0" smtClean="0"/>
              <a:t>Langere periode aan één context werken</a:t>
            </a:r>
            <a:endParaRPr lang="nl-NL" sz="2000" dirty="0"/>
          </a:p>
        </p:txBody>
      </p:sp>
      <p:pic>
        <p:nvPicPr>
          <p:cNvPr id="4" name="Afbeelding 3"/>
          <p:cNvPicPr>
            <a:picLocks noChangeAspect="1"/>
          </p:cNvPicPr>
          <p:nvPr/>
        </p:nvPicPr>
        <p:blipFill>
          <a:blip r:embed="rId3"/>
          <a:stretch>
            <a:fillRect/>
          </a:stretch>
        </p:blipFill>
        <p:spPr>
          <a:xfrm>
            <a:off x="7430361" y="0"/>
            <a:ext cx="1691680" cy="1646367"/>
          </a:xfrm>
          <a:prstGeom prst="rect">
            <a:avLst/>
          </a:prstGeom>
        </p:spPr>
      </p:pic>
      <p:pic>
        <p:nvPicPr>
          <p:cNvPr id="7" name="Picture 2" descr="Pin op Woordensc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4619467"/>
            <a:ext cx="2238533" cy="2238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4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Tijdelijke aanduiding voor inhoud 3">
            <a:extLst>
              <a:ext uri="{FF2B5EF4-FFF2-40B4-BE49-F238E27FC236}">
                <a16:creationId xmlns:a16="http://schemas.microsoft.com/office/drawing/2014/main" id="{9D248B0E-A2A3-4278-A061-C5CE9D8EFD93}"/>
              </a:ext>
            </a:extLst>
          </p:cNvPr>
          <p:cNvPicPr>
            <a:picLocks noChangeAspect="1"/>
          </p:cNvPicPr>
          <p:nvPr/>
        </p:nvPicPr>
        <p:blipFill rotWithShape="1">
          <a:blip r:embed="rId2"/>
          <a:srcRect b="5544"/>
          <a:stretch/>
        </p:blipFill>
        <p:spPr>
          <a:xfrm>
            <a:off x="609910" y="604911"/>
            <a:ext cx="7509170" cy="5128345"/>
          </a:xfrm>
          <a:prstGeom prst="rect">
            <a:avLst/>
          </a:prstGeom>
        </p:spPr>
      </p:pic>
      <p:pic>
        <p:nvPicPr>
          <p:cNvPr id="5" name="Picture 6" descr="Harry Potter - Harry Potter en de steen der wijz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0" y="5229200"/>
            <a:ext cx="1029119" cy="152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46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66FC8-5D92-4912-AD1B-8AB053535380}"/>
              </a:ext>
            </a:extLst>
          </p:cNvPr>
          <p:cNvSpPr>
            <a:spLocks noGrp="1"/>
          </p:cNvSpPr>
          <p:nvPr>
            <p:ph type="title"/>
          </p:nvPr>
        </p:nvSpPr>
        <p:spPr>
          <a:xfrm>
            <a:off x="827584" y="404664"/>
            <a:ext cx="7119937" cy="606425"/>
          </a:xfrm>
        </p:spPr>
        <p:txBody>
          <a:bodyPr/>
          <a:lstStyle/>
          <a:p>
            <a:r>
              <a:rPr lang="nl-NL" sz="2800" b="1" dirty="0" smtClean="0"/>
              <a:t>Wat is dus </a:t>
            </a:r>
            <a:r>
              <a:rPr lang="nl-NL" sz="2800" b="1" dirty="0" smtClean="0"/>
              <a:t>effectief </a:t>
            </a:r>
            <a:r>
              <a:rPr lang="nl-NL" sz="2800" b="1" dirty="0" smtClean="0"/>
              <a:t>bij (begrijpend) lezen?</a:t>
            </a:r>
            <a:endParaRPr lang="nl-NL" sz="2800" b="1" dirty="0"/>
          </a:p>
        </p:txBody>
      </p:sp>
      <p:sp>
        <p:nvSpPr>
          <p:cNvPr id="3" name="Tijdelijke aanduiding voor inhoud 2">
            <a:extLst>
              <a:ext uri="{FF2B5EF4-FFF2-40B4-BE49-F238E27FC236}">
                <a16:creationId xmlns:a16="http://schemas.microsoft.com/office/drawing/2014/main" id="{F1CEAEBA-A971-4711-997A-3093EA926565}"/>
              </a:ext>
            </a:extLst>
          </p:cNvPr>
          <p:cNvSpPr>
            <a:spLocks noGrp="1"/>
          </p:cNvSpPr>
          <p:nvPr>
            <p:ph idx="1"/>
          </p:nvPr>
        </p:nvSpPr>
        <p:spPr>
          <a:xfrm>
            <a:off x="630534" y="1340416"/>
            <a:ext cx="7514035" cy="5517232"/>
          </a:xfrm>
        </p:spPr>
        <p:txBody>
          <a:bodyPr>
            <a:normAutofit fontScale="62500" lnSpcReduction="20000"/>
          </a:bodyPr>
          <a:lstStyle/>
          <a:p>
            <a:r>
              <a:rPr lang="nl-NL" dirty="0"/>
              <a:t>Begrijpend lezen als </a:t>
            </a:r>
            <a:r>
              <a:rPr lang="nl-NL" dirty="0" smtClean="0"/>
              <a:t>methode</a:t>
            </a:r>
          </a:p>
          <a:p>
            <a:endParaRPr lang="nl-NL" dirty="0" smtClean="0"/>
          </a:p>
          <a:p>
            <a:r>
              <a:rPr lang="nl-NL" dirty="0" smtClean="0"/>
              <a:t>Veel aandacht voor uitleg en aanleren van losse woorden</a:t>
            </a:r>
          </a:p>
          <a:p>
            <a:endParaRPr lang="nl-NL" dirty="0" smtClean="0"/>
          </a:p>
          <a:p>
            <a:r>
              <a:rPr lang="nl-NL" dirty="0" smtClean="0"/>
              <a:t>Leesstrategieën expliciet aanleren</a:t>
            </a:r>
          </a:p>
          <a:p>
            <a:endParaRPr lang="nl-NL" dirty="0"/>
          </a:p>
          <a:p>
            <a:r>
              <a:rPr lang="nl-NL" dirty="0"/>
              <a:t>Schrale </a:t>
            </a:r>
            <a:r>
              <a:rPr lang="nl-NL" dirty="0" smtClean="0"/>
              <a:t>teksten: taalarm</a:t>
            </a:r>
          </a:p>
          <a:p>
            <a:endParaRPr lang="nl-NL" dirty="0"/>
          </a:p>
          <a:p>
            <a:r>
              <a:rPr lang="nl-NL" dirty="0"/>
              <a:t>Vragen </a:t>
            </a:r>
            <a:r>
              <a:rPr lang="nl-NL" dirty="0" smtClean="0"/>
              <a:t>beantwoorden over teksten in een werkboekje</a:t>
            </a:r>
          </a:p>
          <a:p>
            <a:endParaRPr lang="nl-NL" dirty="0"/>
          </a:p>
          <a:p>
            <a:r>
              <a:rPr lang="nl-NL" dirty="0"/>
              <a:t>Weinig transfer, </a:t>
            </a:r>
            <a:r>
              <a:rPr lang="nl-NL" dirty="0" smtClean="0"/>
              <a:t>verbinding met zaakvakken of thema </a:t>
            </a:r>
          </a:p>
          <a:p>
            <a:endParaRPr lang="nl-NL" dirty="0"/>
          </a:p>
          <a:p>
            <a:r>
              <a:rPr lang="nl-NL" dirty="0" smtClean="0"/>
              <a:t>Losse </a:t>
            </a:r>
            <a:r>
              <a:rPr lang="nl-NL" dirty="0"/>
              <a:t>teksten, losse </a:t>
            </a:r>
            <a:r>
              <a:rPr lang="nl-NL" dirty="0" smtClean="0"/>
              <a:t>lessen – gefragmenteerd</a:t>
            </a:r>
          </a:p>
          <a:p>
            <a:endParaRPr lang="nl-NL" dirty="0" smtClean="0"/>
          </a:p>
          <a:p>
            <a:r>
              <a:rPr lang="nl-NL" dirty="0" smtClean="0"/>
              <a:t>Losse woorden / woordrijtjes oefenen of woorden die leerlingen eigenlijk al kennen</a:t>
            </a:r>
            <a:endParaRPr lang="nl-NL" dirty="0"/>
          </a:p>
          <a:p>
            <a:endParaRPr lang="nl-NL" dirty="0" smtClean="0"/>
          </a:p>
          <a:p>
            <a:endParaRPr lang="nl-NL" dirty="0"/>
          </a:p>
          <a:p>
            <a:pPr marL="0" indent="0">
              <a:buNone/>
            </a:pPr>
            <a:r>
              <a:rPr lang="nl-NL" dirty="0" smtClean="0"/>
              <a:t>		Effectgrootte &lt; 0.4</a:t>
            </a:r>
            <a:endParaRPr lang="nl-NL" dirty="0"/>
          </a:p>
          <a:p>
            <a:endParaRPr lang="nl-NL" dirty="0"/>
          </a:p>
          <a:p>
            <a:endParaRPr lang="nl-NL" dirty="0"/>
          </a:p>
        </p:txBody>
      </p:sp>
      <p:pic>
        <p:nvPicPr>
          <p:cNvPr id="15362" name="Picture 2" descr="De zeer bloedstollende expeditie van Her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412776"/>
            <a:ext cx="1266825"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10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75492"/>
            <a:ext cx="7119937" cy="606425"/>
          </a:xfrm>
        </p:spPr>
        <p:txBody>
          <a:bodyPr/>
          <a:lstStyle/>
          <a:p>
            <a:r>
              <a:rPr lang="nl-NL" sz="3200" b="1" dirty="0" smtClean="0"/>
              <a:t>Wat is effectief bij (begrijpend) lezen?</a:t>
            </a:r>
            <a:endParaRPr lang="nl-NL" sz="3200" b="1" dirty="0"/>
          </a:p>
        </p:txBody>
      </p:sp>
      <p:sp>
        <p:nvSpPr>
          <p:cNvPr id="4" name="Tijdelijke aanduiding voor inhoud 2">
            <a:extLst>
              <a:ext uri="{FF2B5EF4-FFF2-40B4-BE49-F238E27FC236}">
                <a16:creationId xmlns:a16="http://schemas.microsoft.com/office/drawing/2014/main" id="{82618C51-932C-4442-B11B-9325615086F6}"/>
              </a:ext>
            </a:extLst>
          </p:cNvPr>
          <p:cNvSpPr>
            <a:spLocks noGrp="1"/>
          </p:cNvSpPr>
          <p:nvPr>
            <p:ph idx="1"/>
          </p:nvPr>
        </p:nvSpPr>
        <p:spPr>
          <a:xfrm>
            <a:off x="611560" y="794633"/>
            <a:ext cx="8280919" cy="5586695"/>
          </a:xfrm>
        </p:spPr>
        <p:txBody>
          <a:bodyPr>
            <a:normAutofit fontScale="85000" lnSpcReduction="10000"/>
          </a:bodyPr>
          <a:lstStyle/>
          <a:p>
            <a:endParaRPr lang="nl-NL" sz="2000" dirty="0" smtClean="0"/>
          </a:p>
          <a:p>
            <a:r>
              <a:rPr lang="nl-NL" sz="2000" dirty="0" smtClean="0"/>
              <a:t>Denken en praten </a:t>
            </a:r>
            <a:r>
              <a:rPr lang="nl-NL" sz="2000" dirty="0"/>
              <a:t>over de tekst </a:t>
            </a:r>
            <a:r>
              <a:rPr lang="nl-NL" sz="2000" dirty="0" smtClean="0"/>
              <a:t>/ het boek	</a:t>
            </a:r>
            <a:r>
              <a:rPr lang="nl-NL" sz="2000" dirty="0"/>
              <a:t>	</a:t>
            </a:r>
            <a:r>
              <a:rPr lang="nl-NL" sz="2000" dirty="0" smtClean="0"/>
              <a:t>0,82</a:t>
            </a:r>
          </a:p>
          <a:p>
            <a:endParaRPr lang="nl-NL" sz="2000" dirty="0"/>
          </a:p>
          <a:p>
            <a:r>
              <a:rPr lang="nl-NL" sz="2000" dirty="0"/>
              <a:t>Aandacht voor woordenschat 			</a:t>
            </a:r>
            <a:r>
              <a:rPr lang="nl-NL" sz="2000" dirty="0" smtClean="0"/>
              <a:t>0,67</a:t>
            </a:r>
          </a:p>
          <a:p>
            <a:endParaRPr lang="nl-NL" sz="2000" dirty="0"/>
          </a:p>
          <a:p>
            <a:r>
              <a:rPr lang="nl-NL" sz="2000" dirty="0"/>
              <a:t>Tekst herhaald lezen				</a:t>
            </a:r>
            <a:r>
              <a:rPr lang="nl-NL" sz="2000" dirty="0" smtClean="0"/>
              <a:t>0,67</a:t>
            </a:r>
          </a:p>
          <a:p>
            <a:endParaRPr lang="nl-NL" sz="2000" dirty="0"/>
          </a:p>
          <a:p>
            <a:r>
              <a:rPr lang="nl-NL" sz="2000" dirty="0"/>
              <a:t>Samenwerken rondom een tekst 		</a:t>
            </a:r>
            <a:r>
              <a:rPr lang="nl-NL" sz="2000" dirty="0" smtClean="0"/>
              <a:t>	0,59</a:t>
            </a:r>
          </a:p>
          <a:p>
            <a:endParaRPr lang="nl-NL" sz="2000" dirty="0"/>
          </a:p>
          <a:p>
            <a:r>
              <a:rPr lang="nl-NL" sz="2000" dirty="0"/>
              <a:t>Aantekeningen maken 				</a:t>
            </a:r>
            <a:r>
              <a:rPr lang="nl-NL" sz="2000" dirty="0" smtClean="0"/>
              <a:t>0,59</a:t>
            </a:r>
          </a:p>
          <a:p>
            <a:endParaRPr lang="nl-NL" sz="2000" dirty="0"/>
          </a:p>
          <a:p>
            <a:r>
              <a:rPr lang="nl-NL" sz="2000" dirty="0"/>
              <a:t>Leerkracht stelt </a:t>
            </a:r>
            <a:r>
              <a:rPr lang="nl-NL" sz="2000" dirty="0" smtClean="0"/>
              <a:t>vragen </a:t>
            </a:r>
            <a:r>
              <a:rPr lang="nl-NL" sz="2000" dirty="0"/>
              <a:t>over de tekst 	</a:t>
            </a:r>
            <a:r>
              <a:rPr lang="nl-NL" sz="2000" dirty="0" smtClean="0"/>
              <a:t>	0,48</a:t>
            </a:r>
            <a:endParaRPr lang="nl-NL" sz="2000" dirty="0"/>
          </a:p>
          <a:p>
            <a:pPr marL="0" indent="0">
              <a:buNone/>
            </a:pPr>
            <a:endParaRPr lang="nl-NL" sz="2400" dirty="0"/>
          </a:p>
          <a:p>
            <a:pPr marL="0" indent="0">
              <a:buNone/>
            </a:pPr>
            <a:r>
              <a:rPr lang="nl-NL" sz="2000" i="1" dirty="0"/>
              <a:t>Effectgrootte boven 0,4 zijn aanpakken die het leren van </a:t>
            </a:r>
            <a:endParaRPr lang="nl-NL" sz="2000" i="1" dirty="0" smtClean="0"/>
          </a:p>
          <a:p>
            <a:pPr marL="0" indent="0">
              <a:buNone/>
            </a:pPr>
            <a:r>
              <a:rPr lang="nl-NL" sz="2000" i="1" dirty="0" smtClean="0"/>
              <a:t>leerlingen </a:t>
            </a:r>
            <a:r>
              <a:rPr lang="nl-NL" sz="2000" i="1" dirty="0"/>
              <a:t>bevorderen (</a:t>
            </a:r>
            <a:r>
              <a:rPr lang="nl-NL" sz="2000" i="1" dirty="0" err="1"/>
              <a:t>Hattie</a:t>
            </a:r>
            <a:r>
              <a:rPr lang="nl-NL" sz="2000" i="1" dirty="0"/>
              <a:t>, 2013</a:t>
            </a:r>
            <a:r>
              <a:rPr lang="nl-NL" sz="2000" i="1" dirty="0" smtClean="0"/>
              <a:t>)</a:t>
            </a:r>
          </a:p>
          <a:p>
            <a:pPr marL="0" indent="0" algn="ctr">
              <a:buNone/>
            </a:pPr>
            <a:endParaRPr lang="nl-NL" sz="2000" i="1" dirty="0" smtClean="0"/>
          </a:p>
          <a:p>
            <a:pPr marL="0" indent="0" algn="ctr">
              <a:buNone/>
            </a:pPr>
            <a:endParaRPr lang="nl-NL" sz="2000" b="1" i="1" dirty="0"/>
          </a:p>
          <a:p>
            <a:pPr marL="0" indent="0">
              <a:buNone/>
            </a:pPr>
            <a:r>
              <a:rPr lang="nl-NL" sz="2400" b="1" i="1" dirty="0" smtClean="0"/>
              <a:t>Veel thematisch voorlezen en lezen in </a:t>
            </a:r>
            <a:r>
              <a:rPr lang="nl-NL" sz="2400" b="1" i="1" dirty="0" err="1" smtClean="0"/>
              <a:t>leeftijdsadequate</a:t>
            </a:r>
            <a:r>
              <a:rPr lang="nl-NL" sz="2400" b="1" i="1" dirty="0" smtClean="0"/>
              <a:t> boeken!</a:t>
            </a:r>
            <a:endParaRPr lang="nl-NL" sz="2400" b="1" i="1" dirty="0"/>
          </a:p>
          <a:p>
            <a:pPr marL="0" indent="0">
              <a:buNone/>
            </a:pPr>
            <a:endParaRPr lang="nl-NL" sz="2400" dirty="0"/>
          </a:p>
        </p:txBody>
      </p:sp>
      <p:pic>
        <p:nvPicPr>
          <p:cNvPr id="12292" name="Picture 4" descr="https://media.s-bol.com/D9ENMjWvLEWB/529x8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56036"/>
            <a:ext cx="1035339" cy="164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49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790BF-3226-474B-B642-20F5180D6A4E}"/>
              </a:ext>
            </a:extLst>
          </p:cNvPr>
          <p:cNvSpPr>
            <a:spLocks noGrp="1"/>
          </p:cNvSpPr>
          <p:nvPr>
            <p:ph type="title"/>
          </p:nvPr>
        </p:nvSpPr>
        <p:spPr>
          <a:xfrm>
            <a:off x="682871" y="332656"/>
            <a:ext cx="6888817" cy="792088"/>
          </a:xfrm>
        </p:spPr>
        <p:txBody>
          <a:bodyPr>
            <a:noAutofit/>
          </a:bodyPr>
          <a:lstStyle/>
          <a:p>
            <a:pPr algn="l"/>
            <a:r>
              <a:rPr lang="nl-NL" sz="2400" b="1" dirty="0" smtClean="0"/>
              <a:t>Principes </a:t>
            </a:r>
            <a:r>
              <a:rPr lang="nl-NL" sz="2400" b="1" dirty="0"/>
              <a:t>belangrijk </a:t>
            </a:r>
            <a:r>
              <a:rPr lang="nl-NL" sz="2400" b="1" dirty="0" smtClean="0"/>
              <a:t>voor (begrijpend) lezen,</a:t>
            </a:r>
            <a:br>
              <a:rPr lang="nl-NL" sz="2400" b="1" dirty="0" smtClean="0"/>
            </a:br>
            <a:r>
              <a:rPr lang="nl-NL" sz="2400" b="1" dirty="0" smtClean="0"/>
              <a:t>begrijpend luisteren en taalontwikkeling</a:t>
            </a:r>
            <a:endParaRPr lang="nl-NL" sz="2400" b="1" dirty="0"/>
          </a:p>
        </p:txBody>
      </p:sp>
      <p:sp>
        <p:nvSpPr>
          <p:cNvPr id="3" name="Tijdelijke aanduiding voor inhoud 2">
            <a:extLst>
              <a:ext uri="{FF2B5EF4-FFF2-40B4-BE49-F238E27FC236}">
                <a16:creationId xmlns:a16="http://schemas.microsoft.com/office/drawing/2014/main" id="{2F55EF37-C83D-441F-BB64-5D03DF6FE9FA}"/>
              </a:ext>
            </a:extLst>
          </p:cNvPr>
          <p:cNvSpPr>
            <a:spLocks noGrp="1"/>
          </p:cNvSpPr>
          <p:nvPr>
            <p:ph idx="1"/>
          </p:nvPr>
        </p:nvSpPr>
        <p:spPr>
          <a:xfrm>
            <a:off x="682871" y="1543653"/>
            <a:ext cx="7799684" cy="4896544"/>
          </a:xfrm>
        </p:spPr>
        <p:txBody>
          <a:bodyPr>
            <a:normAutofit fontScale="92500" lnSpcReduction="20000"/>
          </a:bodyPr>
          <a:lstStyle/>
          <a:p>
            <a:pPr marL="0" indent="0">
              <a:buNone/>
            </a:pPr>
            <a:r>
              <a:rPr lang="nl-NL" sz="2000" b="1" dirty="0" smtClean="0"/>
              <a:t>1. </a:t>
            </a:r>
            <a:r>
              <a:rPr lang="nl-NL" sz="2000" b="1" dirty="0" smtClean="0">
                <a:solidFill>
                  <a:srgbClr val="00B050"/>
                </a:solidFill>
              </a:rPr>
              <a:t>Verrijk </a:t>
            </a:r>
            <a:r>
              <a:rPr lang="nl-NL" sz="2000" b="1" dirty="0">
                <a:solidFill>
                  <a:srgbClr val="00B050"/>
                </a:solidFill>
              </a:rPr>
              <a:t>het mentale netwerk </a:t>
            </a:r>
            <a:r>
              <a:rPr lang="nl-NL" sz="2000" dirty="0"/>
              <a:t>door veel boeken </a:t>
            </a:r>
            <a:r>
              <a:rPr lang="nl-NL" sz="2000" b="1" dirty="0" smtClean="0">
                <a:solidFill>
                  <a:srgbClr val="00B050"/>
                </a:solidFill>
              </a:rPr>
              <a:t>(voor) te </a:t>
            </a:r>
            <a:r>
              <a:rPr lang="nl-NL" sz="2000" b="1" dirty="0">
                <a:solidFill>
                  <a:srgbClr val="00B050"/>
                </a:solidFill>
              </a:rPr>
              <a:t>lezen </a:t>
            </a:r>
            <a:r>
              <a:rPr lang="nl-NL" sz="2000" dirty="0"/>
              <a:t>binnen het </a:t>
            </a:r>
            <a:r>
              <a:rPr lang="nl-NL" sz="2000" b="1" dirty="0">
                <a:solidFill>
                  <a:srgbClr val="00B050"/>
                </a:solidFill>
              </a:rPr>
              <a:t>centrale </a:t>
            </a:r>
            <a:r>
              <a:rPr lang="nl-NL" sz="2000" b="1" dirty="0" smtClean="0">
                <a:solidFill>
                  <a:srgbClr val="00B050"/>
                </a:solidFill>
              </a:rPr>
              <a:t>thema </a:t>
            </a:r>
            <a:r>
              <a:rPr lang="nl-NL" sz="2000" dirty="0" smtClean="0"/>
              <a:t>(vanuit de wereldoriëntatie /zaakvakken)</a:t>
            </a:r>
          </a:p>
          <a:p>
            <a:pPr marL="0" indent="0">
              <a:buNone/>
            </a:pPr>
            <a:r>
              <a:rPr lang="nl-NL" sz="1700" i="1" dirty="0" smtClean="0"/>
              <a:t>Dagelijks </a:t>
            </a:r>
            <a:r>
              <a:rPr lang="nl-NL" sz="1700" i="1" dirty="0"/>
              <a:t>minimaal </a:t>
            </a:r>
            <a:r>
              <a:rPr lang="nl-NL" sz="1700" i="1" dirty="0" smtClean="0"/>
              <a:t>20 – 30 minuten voorlezen </a:t>
            </a:r>
          </a:p>
          <a:p>
            <a:pPr marL="0" indent="0">
              <a:buNone/>
            </a:pPr>
            <a:endParaRPr lang="nl-NL" sz="1700" i="1" dirty="0"/>
          </a:p>
          <a:p>
            <a:pPr marL="0" indent="0">
              <a:buNone/>
            </a:pPr>
            <a:r>
              <a:rPr lang="nl-NL" sz="2000" dirty="0" smtClean="0"/>
              <a:t>2. Vergroot </a:t>
            </a:r>
            <a:r>
              <a:rPr lang="nl-NL" sz="2000" dirty="0"/>
              <a:t>de </a:t>
            </a:r>
            <a:r>
              <a:rPr lang="nl-NL" sz="2000" b="1" dirty="0">
                <a:solidFill>
                  <a:srgbClr val="00B050"/>
                </a:solidFill>
              </a:rPr>
              <a:t>leesmotivatie</a:t>
            </a:r>
            <a:r>
              <a:rPr lang="nl-NL" sz="2000" dirty="0"/>
              <a:t> door te </a:t>
            </a:r>
            <a:r>
              <a:rPr lang="nl-NL" sz="2000" b="1" dirty="0">
                <a:solidFill>
                  <a:srgbClr val="00B050"/>
                </a:solidFill>
              </a:rPr>
              <a:t>kiezen</a:t>
            </a:r>
            <a:r>
              <a:rPr lang="nl-NL" sz="2000" dirty="0"/>
              <a:t> uit </a:t>
            </a:r>
            <a:r>
              <a:rPr lang="nl-NL" sz="2000" dirty="0" smtClean="0"/>
              <a:t>aantrekkelijk boekenaanbod – </a:t>
            </a:r>
            <a:r>
              <a:rPr lang="nl-NL" sz="1700" i="1" dirty="0" smtClean="0"/>
              <a:t>Dagelijks 30 minuten vrij lezen</a:t>
            </a:r>
            <a:endParaRPr lang="nl-NL" sz="1700" b="1" i="1" dirty="0" smtClean="0"/>
          </a:p>
          <a:p>
            <a:endParaRPr lang="nl-NL" sz="2000" dirty="0"/>
          </a:p>
          <a:p>
            <a:pPr marL="0" indent="0">
              <a:buNone/>
            </a:pPr>
            <a:r>
              <a:rPr lang="nl-NL" sz="2000" dirty="0" smtClean="0"/>
              <a:t>3. </a:t>
            </a:r>
            <a:r>
              <a:rPr lang="nl-NL" sz="2000" dirty="0"/>
              <a:t>De </a:t>
            </a:r>
            <a:r>
              <a:rPr lang="nl-NL" sz="2000" b="1" dirty="0">
                <a:solidFill>
                  <a:srgbClr val="00B050"/>
                </a:solidFill>
              </a:rPr>
              <a:t>kwaliteit</a:t>
            </a:r>
            <a:r>
              <a:rPr lang="nl-NL" sz="2000" dirty="0"/>
              <a:t> van de gebruikte boeken en teksten is voor essentieel belang voor het effect op </a:t>
            </a:r>
            <a:r>
              <a:rPr lang="nl-NL" sz="2000" dirty="0" smtClean="0"/>
              <a:t>taalontwikkeling en (begrijpend) lezen</a:t>
            </a:r>
          </a:p>
          <a:p>
            <a:pPr marL="0" indent="0">
              <a:buNone/>
            </a:pPr>
            <a:endParaRPr lang="nl-NL" sz="2000" dirty="0"/>
          </a:p>
          <a:p>
            <a:pPr marL="0" indent="0">
              <a:buNone/>
            </a:pPr>
            <a:r>
              <a:rPr lang="nl-NL" sz="2000" dirty="0" smtClean="0"/>
              <a:t>4. </a:t>
            </a:r>
            <a:r>
              <a:rPr lang="nl-NL" sz="2000" dirty="0"/>
              <a:t>Ondersteun kinderen om </a:t>
            </a:r>
            <a:r>
              <a:rPr lang="nl-NL" sz="2000" b="1" dirty="0">
                <a:solidFill>
                  <a:srgbClr val="00B050"/>
                </a:solidFill>
              </a:rPr>
              <a:t>complexe teksten </a:t>
            </a:r>
            <a:r>
              <a:rPr lang="nl-NL" sz="2000" b="1" dirty="0" smtClean="0">
                <a:solidFill>
                  <a:srgbClr val="00B050"/>
                </a:solidFill>
              </a:rPr>
              <a:t>bij het thema</a:t>
            </a:r>
            <a:r>
              <a:rPr lang="nl-NL" sz="2000" b="1" dirty="0" smtClean="0"/>
              <a:t> </a:t>
            </a:r>
            <a:r>
              <a:rPr lang="nl-NL" sz="2000" dirty="0" smtClean="0"/>
              <a:t>te lezen </a:t>
            </a:r>
            <a:r>
              <a:rPr lang="nl-NL" sz="1700" i="1" dirty="0" smtClean="0"/>
              <a:t>– </a:t>
            </a:r>
            <a:r>
              <a:rPr lang="nl-NL" sz="1700" i="1" dirty="0" err="1" smtClean="0"/>
              <a:t>1x</a:t>
            </a:r>
            <a:r>
              <a:rPr lang="nl-NL" sz="1700" i="1" dirty="0" smtClean="0"/>
              <a:t> per week (voor)lezen van een tekst bij het thema</a:t>
            </a:r>
            <a:endParaRPr lang="nl-NL" sz="1700" i="1" dirty="0"/>
          </a:p>
          <a:p>
            <a:pPr marL="0" indent="0">
              <a:buNone/>
            </a:pPr>
            <a:endParaRPr lang="nl-NL" sz="2000" dirty="0"/>
          </a:p>
          <a:p>
            <a:pPr marL="0" indent="0">
              <a:buNone/>
            </a:pPr>
            <a:r>
              <a:rPr lang="nl-NL" sz="2000" dirty="0" smtClean="0"/>
              <a:t>5. Zet </a:t>
            </a:r>
            <a:r>
              <a:rPr lang="nl-NL" sz="2000" dirty="0"/>
              <a:t>aan tot </a:t>
            </a:r>
            <a:r>
              <a:rPr lang="nl-NL" sz="2000" b="1" dirty="0" smtClean="0">
                <a:solidFill>
                  <a:srgbClr val="00B050"/>
                </a:solidFill>
              </a:rPr>
              <a:t>actieve, betekenisvolle </a:t>
            </a:r>
            <a:r>
              <a:rPr lang="nl-NL" sz="2000" b="1" dirty="0">
                <a:solidFill>
                  <a:srgbClr val="00B050"/>
                </a:solidFill>
              </a:rPr>
              <a:t>productie </a:t>
            </a:r>
            <a:r>
              <a:rPr lang="nl-NL" sz="2000" dirty="0"/>
              <a:t>over </a:t>
            </a:r>
            <a:r>
              <a:rPr lang="nl-NL" sz="2000" dirty="0" smtClean="0"/>
              <a:t>boeken en teksten </a:t>
            </a:r>
            <a:r>
              <a:rPr lang="nl-NL" sz="2000" dirty="0"/>
              <a:t>(denken, praten, schrijven, tekenen</a:t>
            </a:r>
            <a:r>
              <a:rPr lang="nl-NL" sz="2000" dirty="0" smtClean="0"/>
              <a:t>…) </a:t>
            </a:r>
          </a:p>
          <a:p>
            <a:pPr marL="0" indent="0">
              <a:buNone/>
            </a:pPr>
            <a:r>
              <a:rPr lang="nl-NL" sz="2000" dirty="0" smtClean="0"/>
              <a:t>– </a:t>
            </a:r>
            <a:r>
              <a:rPr lang="nl-NL" sz="1700" i="1" dirty="0" err="1" smtClean="0"/>
              <a:t>1x</a:t>
            </a:r>
            <a:r>
              <a:rPr lang="nl-NL" sz="1700" i="1" dirty="0" smtClean="0"/>
              <a:t> per week een opdracht n.a.v. dezelfde tekst bij het thema</a:t>
            </a:r>
          </a:p>
          <a:p>
            <a:pPr marL="0" indent="0">
              <a:buNone/>
            </a:pPr>
            <a:endParaRPr lang="nl-NL" sz="2000" dirty="0" smtClean="0"/>
          </a:p>
          <a:p>
            <a:pPr marL="0" indent="0">
              <a:buNone/>
            </a:pPr>
            <a:r>
              <a:rPr lang="nl-NL" sz="1500" dirty="0" smtClean="0"/>
              <a:t>(</a:t>
            </a:r>
            <a:r>
              <a:rPr lang="nl-NL" sz="1500" dirty="0"/>
              <a:t>Blog: Geletterdheid en schoolsucces, A. Smits en E. van </a:t>
            </a:r>
            <a:r>
              <a:rPr lang="nl-NL" sz="1500" dirty="0" err="1"/>
              <a:t>Koeven</a:t>
            </a:r>
            <a:r>
              <a:rPr lang="nl-NL" sz="1500" dirty="0"/>
              <a:t>)</a:t>
            </a:r>
          </a:p>
          <a:p>
            <a:endParaRPr lang="nl-NL" sz="2000" dirty="0"/>
          </a:p>
          <a:p>
            <a:endParaRPr lang="nl-NL" sz="2000" dirty="0"/>
          </a:p>
        </p:txBody>
      </p:sp>
      <p:pic>
        <p:nvPicPr>
          <p:cNvPr id="13316" name="Picture 4" descr="https://media.s-bol.com/ojGXBqwMK5ON/550x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2996" y="7144"/>
            <a:ext cx="961004" cy="132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98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smtClean="0"/>
              <a:t>Een rijk taalaanbod ontwikkelt rijke taal</a:t>
            </a:r>
          </a:p>
          <a:p>
            <a:r>
              <a:rPr lang="nl-NL" dirty="0" smtClean="0"/>
              <a:t>Thuis, kansenongelijkheid begint in de wieg</a:t>
            </a:r>
          </a:p>
          <a:p>
            <a:r>
              <a:rPr lang="nl-NL" dirty="0" smtClean="0"/>
              <a:t>Onderwijs moet dit doorbreken!</a:t>
            </a:r>
            <a:endParaRPr lang="nl-NL" dirty="0"/>
          </a:p>
        </p:txBody>
      </p:sp>
    </p:spTree>
    <p:extLst>
      <p:ext uri="{BB962C8B-B14F-4D97-AF65-F5344CB8AC3E}">
        <p14:creationId xmlns:p14="http://schemas.microsoft.com/office/powerpoint/2010/main" val="185811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259632" y="692696"/>
            <a:ext cx="6293267" cy="4997356"/>
          </a:xfrm>
          <a:prstGeom prst="rect">
            <a:avLst/>
          </a:prstGeom>
        </p:spPr>
      </p:pic>
    </p:spTree>
    <p:extLst>
      <p:ext uri="{BB962C8B-B14F-4D97-AF65-F5344CB8AC3E}">
        <p14:creationId xmlns:p14="http://schemas.microsoft.com/office/powerpoint/2010/main" val="3782067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Thematische kennisontwikkeling</a:t>
            </a:r>
            <a:endParaRPr lang="nl-NL" dirty="0"/>
          </a:p>
        </p:txBody>
      </p:sp>
      <p:sp>
        <p:nvSpPr>
          <p:cNvPr id="3" name="Tijdelijke aanduiding voor inhoud 2"/>
          <p:cNvSpPr>
            <a:spLocks noGrp="1"/>
          </p:cNvSpPr>
          <p:nvPr>
            <p:ph idx="1"/>
          </p:nvPr>
        </p:nvSpPr>
        <p:spPr/>
        <p:txBody>
          <a:bodyPr/>
          <a:lstStyle/>
          <a:p>
            <a:r>
              <a:rPr lang="nl-NL" dirty="0" smtClean="0"/>
              <a:t>8 weken eenzelfde thema</a:t>
            </a:r>
          </a:p>
          <a:p>
            <a:r>
              <a:rPr lang="nl-NL" dirty="0" smtClean="0"/>
              <a:t>Geen fragmentarische thema’s</a:t>
            </a:r>
          </a:p>
          <a:p>
            <a:r>
              <a:rPr lang="nl-NL" dirty="0" smtClean="0"/>
              <a:t>Ontwikkelen van de woordenschat</a:t>
            </a:r>
          </a:p>
          <a:p>
            <a:endParaRPr lang="nl-NL" dirty="0"/>
          </a:p>
          <a:p>
            <a:r>
              <a:rPr lang="nl-NL" dirty="0" smtClean="0"/>
              <a:t>Koppeling!</a:t>
            </a:r>
            <a:endParaRPr lang="nl-NL" dirty="0"/>
          </a:p>
        </p:txBody>
      </p:sp>
    </p:spTree>
    <p:extLst>
      <p:ext uri="{BB962C8B-B14F-4D97-AF65-F5344CB8AC3E}">
        <p14:creationId xmlns:p14="http://schemas.microsoft.com/office/powerpoint/2010/main" val="11201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7624" y="620688"/>
            <a:ext cx="7119937" cy="606425"/>
          </a:xfrm>
        </p:spPr>
        <p:txBody>
          <a:bodyPr/>
          <a:lstStyle/>
          <a:p>
            <a:r>
              <a:rPr lang="nl-NL" b="1" dirty="0" smtClean="0"/>
              <a:t>Doelen</a:t>
            </a:r>
            <a:endParaRPr lang="nl-NL" b="1" dirty="0"/>
          </a:p>
        </p:txBody>
      </p:sp>
      <p:sp>
        <p:nvSpPr>
          <p:cNvPr id="3" name="Tijdelijke aanduiding voor inhoud 2"/>
          <p:cNvSpPr>
            <a:spLocks noGrp="1"/>
          </p:cNvSpPr>
          <p:nvPr>
            <p:ph idx="1"/>
          </p:nvPr>
        </p:nvSpPr>
        <p:spPr>
          <a:xfrm>
            <a:off x="660793" y="2610533"/>
            <a:ext cx="7632774" cy="4694237"/>
          </a:xfrm>
        </p:spPr>
        <p:txBody>
          <a:bodyPr/>
          <a:lstStyle/>
          <a:p>
            <a:pPr lvl="0">
              <a:spcBef>
                <a:spcPts val="0"/>
              </a:spcBef>
              <a:spcAft>
                <a:spcPts val="0"/>
              </a:spcAft>
              <a:buClr>
                <a:schemeClr val="bg1">
                  <a:lumMod val="65000"/>
                </a:schemeClr>
              </a:buClr>
              <a:buSzPts val="2800"/>
              <a:buFont typeface="Trebuchet MS"/>
              <a:buChar char="•"/>
            </a:pPr>
            <a:r>
              <a:rPr lang="nl-NL" sz="2400" dirty="0" smtClean="0"/>
              <a:t>Ontwikkelen van een visie op begrijpend lezen</a:t>
            </a:r>
          </a:p>
          <a:p>
            <a:pPr lvl="0">
              <a:spcBef>
                <a:spcPts val="0"/>
              </a:spcBef>
              <a:spcAft>
                <a:spcPts val="0"/>
              </a:spcAft>
              <a:buClr>
                <a:schemeClr val="bg1">
                  <a:lumMod val="65000"/>
                </a:schemeClr>
              </a:buClr>
              <a:buSzPts val="2800"/>
              <a:buFont typeface="Trebuchet MS"/>
              <a:buChar char="•"/>
            </a:pPr>
            <a:r>
              <a:rPr lang="nl-NL" sz="2400" dirty="0" smtClean="0"/>
              <a:t>De juiste beslissing</a:t>
            </a:r>
          </a:p>
          <a:p>
            <a:pPr lvl="0">
              <a:spcBef>
                <a:spcPts val="0"/>
              </a:spcBef>
              <a:spcAft>
                <a:spcPts val="0"/>
              </a:spcAft>
              <a:buClr>
                <a:schemeClr val="bg1">
                  <a:lumMod val="65000"/>
                </a:schemeClr>
              </a:buClr>
              <a:buSzPts val="2800"/>
              <a:buFont typeface="Trebuchet MS"/>
              <a:buChar char="•"/>
            </a:pPr>
            <a:r>
              <a:rPr lang="nl-NL" sz="2400" dirty="0" smtClean="0"/>
              <a:t>Een mogelijke gedachtegang</a:t>
            </a:r>
          </a:p>
          <a:p>
            <a:pPr lvl="0">
              <a:spcBef>
                <a:spcPts val="0"/>
              </a:spcBef>
              <a:spcAft>
                <a:spcPts val="0"/>
              </a:spcAft>
              <a:buClr>
                <a:schemeClr val="bg1">
                  <a:lumMod val="65000"/>
                </a:schemeClr>
              </a:buClr>
              <a:buSzPts val="2800"/>
              <a:buFont typeface="Trebuchet MS"/>
              <a:buChar char="•"/>
            </a:pPr>
            <a:r>
              <a:rPr lang="nl-NL" sz="2400" dirty="0" smtClean="0"/>
              <a:t>Verschillende opties</a:t>
            </a:r>
          </a:p>
          <a:p>
            <a:pPr lvl="0">
              <a:spcBef>
                <a:spcPts val="0"/>
              </a:spcBef>
              <a:spcAft>
                <a:spcPts val="0"/>
              </a:spcAft>
              <a:buClr>
                <a:schemeClr val="bg1">
                  <a:lumMod val="65000"/>
                </a:schemeClr>
              </a:buClr>
              <a:buSzPts val="2800"/>
              <a:buFont typeface="Trebuchet MS"/>
              <a:buChar char="•"/>
            </a:pPr>
            <a:endParaRPr lang="nl-NL" sz="2400" dirty="0"/>
          </a:p>
          <a:p>
            <a:pPr lvl="0">
              <a:spcBef>
                <a:spcPts val="0"/>
              </a:spcBef>
              <a:spcAft>
                <a:spcPts val="0"/>
              </a:spcAft>
              <a:buClr>
                <a:schemeClr val="bg1">
                  <a:lumMod val="65000"/>
                </a:schemeClr>
              </a:buClr>
              <a:buSzPts val="2800"/>
              <a:buFont typeface="Trebuchet MS"/>
              <a:buChar char="•"/>
            </a:pPr>
            <a:r>
              <a:rPr lang="nl-NL" sz="2400" dirty="0"/>
              <a:t>Omgaan met begrijpend lezen als vaardigheid, niet als </a:t>
            </a:r>
            <a:r>
              <a:rPr lang="nl-NL" sz="2400" dirty="0" smtClean="0"/>
              <a:t>vak!</a:t>
            </a:r>
          </a:p>
          <a:p>
            <a:pPr lvl="0">
              <a:spcBef>
                <a:spcPts val="0"/>
              </a:spcBef>
              <a:spcAft>
                <a:spcPts val="0"/>
              </a:spcAft>
              <a:buClr>
                <a:schemeClr val="bg1">
                  <a:lumMod val="65000"/>
                </a:schemeClr>
              </a:buClr>
              <a:buSzPts val="2800"/>
              <a:buFont typeface="Trebuchet MS"/>
              <a:buChar char="•"/>
            </a:pPr>
            <a:endParaRPr lang="nl-NL" sz="2400" dirty="0"/>
          </a:p>
          <a:p>
            <a:pPr marL="0" lvl="0" indent="0">
              <a:spcBef>
                <a:spcPts val="0"/>
              </a:spcBef>
              <a:spcAft>
                <a:spcPts val="0"/>
              </a:spcAft>
              <a:buClr>
                <a:schemeClr val="bg1">
                  <a:lumMod val="65000"/>
                </a:schemeClr>
              </a:buClr>
              <a:buSzPts val="2800"/>
              <a:buNone/>
            </a:pPr>
            <a:endParaRPr lang="nl-NL" sz="2400" dirty="0" smtClean="0"/>
          </a:p>
          <a:p>
            <a:pPr lvl="0">
              <a:spcBef>
                <a:spcPts val="0"/>
              </a:spcBef>
              <a:spcAft>
                <a:spcPts val="0"/>
              </a:spcAft>
              <a:buClr>
                <a:schemeClr val="bg1">
                  <a:lumMod val="65000"/>
                </a:schemeClr>
              </a:buClr>
              <a:buSzPts val="2800"/>
              <a:buFont typeface="Trebuchet MS"/>
              <a:buChar char="•"/>
            </a:pPr>
            <a:endParaRPr lang="nl-NL" sz="2400" dirty="0"/>
          </a:p>
          <a:p>
            <a:pPr lvl="0">
              <a:spcBef>
                <a:spcPts val="0"/>
              </a:spcBef>
              <a:spcAft>
                <a:spcPts val="0"/>
              </a:spcAft>
              <a:buClr>
                <a:schemeClr val="bg1">
                  <a:lumMod val="65000"/>
                </a:schemeClr>
              </a:buClr>
              <a:buSzPts val="2800"/>
              <a:buFont typeface="Trebuchet MS"/>
              <a:buChar char="•"/>
            </a:pPr>
            <a:endParaRPr lang="nl-NL" dirty="0">
              <a:solidFill>
                <a:schemeClr val="dk1"/>
              </a:solidFill>
              <a:ea typeface="Trebuchet MS"/>
              <a:cs typeface="Trebuchet MS"/>
              <a:sym typeface="Trebuchet MS"/>
            </a:endParaRPr>
          </a:p>
          <a:p>
            <a:pPr>
              <a:buClr>
                <a:schemeClr val="bg1">
                  <a:lumMod val="65000"/>
                </a:schemeClr>
              </a:buClr>
            </a:pPr>
            <a:endParaRPr lang="nl-NL" dirty="0"/>
          </a:p>
        </p:txBody>
      </p:sp>
      <p:pic>
        <p:nvPicPr>
          <p:cNvPr id="2050" name="Picture 2" descr="Doelen stellen of goede voornemens ma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592" y="591656"/>
            <a:ext cx="3170734" cy="127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33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4"/>
          <p:cNvSpPr txBox="1">
            <a:spLocks noGrp="1"/>
          </p:cNvSpPr>
          <p:nvPr>
            <p:ph type="title"/>
          </p:nvPr>
        </p:nvSpPr>
        <p:spPr>
          <a:xfrm>
            <a:off x="914401" y="585152"/>
            <a:ext cx="7473948" cy="110236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18E00"/>
              </a:buClr>
              <a:buSzPts val="4000"/>
              <a:buFont typeface="Trebuchet MS"/>
              <a:buNone/>
            </a:pPr>
            <a:r>
              <a:rPr lang="nl-NL" sz="2800" b="1" dirty="0"/>
              <a:t>Werken binnen thema’s / concepten: </a:t>
            </a:r>
            <a:br>
              <a:rPr lang="nl-NL" sz="2800" b="1" dirty="0"/>
            </a:br>
            <a:r>
              <a:rPr lang="nl-NL" sz="2800" b="1" i="0" u="none" dirty="0">
                <a:solidFill>
                  <a:srgbClr val="F18E00"/>
                </a:solidFill>
                <a:latin typeface="Trebuchet MS"/>
                <a:ea typeface="Trebuchet MS"/>
                <a:cs typeface="Trebuchet MS"/>
                <a:sym typeface="Trebuchet MS"/>
              </a:rPr>
              <a:t>kennis aanbrengen is de essentie! </a:t>
            </a:r>
            <a:endParaRPr sz="2800" b="1" dirty="0"/>
          </a:p>
        </p:txBody>
      </p:sp>
      <p:sp>
        <p:nvSpPr>
          <p:cNvPr id="497" name="Google Shape;497;p74"/>
          <p:cNvSpPr txBox="1">
            <a:spLocks noGrp="1"/>
          </p:cNvSpPr>
          <p:nvPr>
            <p:ph type="body" idx="1"/>
          </p:nvPr>
        </p:nvSpPr>
        <p:spPr>
          <a:xfrm>
            <a:off x="1268412" y="1687512"/>
            <a:ext cx="7119937" cy="46942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F18E00"/>
              </a:buClr>
              <a:buSzPts val="2800"/>
              <a:buFont typeface="Trebuchet MS"/>
              <a:buChar char="•"/>
            </a:pPr>
            <a:r>
              <a:rPr lang="nl-NL" sz="2800" b="0" i="0" u="none" dirty="0">
                <a:solidFill>
                  <a:schemeClr val="dk1"/>
                </a:solidFill>
                <a:latin typeface="Trebuchet MS"/>
                <a:ea typeface="Trebuchet MS"/>
                <a:cs typeface="Trebuchet MS"/>
                <a:sym typeface="Trebuchet MS"/>
              </a:rPr>
              <a:t>Erg onderschat!</a:t>
            </a:r>
            <a:endParaRPr dirty="0"/>
          </a:p>
          <a:p>
            <a:pPr marL="342900" marR="0" lvl="0" indent="-342900" algn="l" rtl="0">
              <a:lnSpc>
                <a:spcPct val="100000"/>
              </a:lnSpc>
              <a:spcBef>
                <a:spcPts val="560"/>
              </a:spcBef>
              <a:spcAft>
                <a:spcPts val="0"/>
              </a:spcAft>
              <a:buClr>
                <a:srgbClr val="F18E00"/>
              </a:buClr>
              <a:buSzPts val="2800"/>
              <a:buFont typeface="Trebuchet MS"/>
              <a:buChar char="•"/>
            </a:pPr>
            <a:r>
              <a:rPr lang="nl-NL" sz="2800" b="0" i="0" u="none" dirty="0">
                <a:solidFill>
                  <a:schemeClr val="dk1"/>
                </a:solidFill>
                <a:latin typeface="Trebuchet MS"/>
                <a:ea typeface="Trebuchet MS"/>
                <a:cs typeface="Trebuchet MS"/>
                <a:sym typeface="Trebuchet MS"/>
              </a:rPr>
              <a:t>De rol van goede boeken en teksten binnen thema’s</a:t>
            </a:r>
            <a:endParaRPr dirty="0"/>
          </a:p>
          <a:p>
            <a:pPr marL="342900" marR="0" lvl="0" indent="-342900" algn="l" rtl="0">
              <a:lnSpc>
                <a:spcPct val="100000"/>
              </a:lnSpc>
              <a:spcBef>
                <a:spcPts val="560"/>
              </a:spcBef>
              <a:spcAft>
                <a:spcPts val="0"/>
              </a:spcAft>
              <a:buClr>
                <a:srgbClr val="F18E00"/>
              </a:buClr>
              <a:buSzPts val="2800"/>
              <a:buFont typeface="Trebuchet MS"/>
              <a:buChar char="•"/>
            </a:pPr>
            <a:r>
              <a:rPr lang="nl-NL" sz="2800" b="0" i="0" u="none" dirty="0">
                <a:solidFill>
                  <a:schemeClr val="dk1"/>
                </a:solidFill>
                <a:latin typeface="Trebuchet MS"/>
                <a:ea typeface="Trebuchet MS"/>
                <a:cs typeface="Trebuchet MS"/>
                <a:sym typeface="Trebuchet MS"/>
              </a:rPr>
              <a:t>De rol van de (goede) leerkracht</a:t>
            </a:r>
            <a:endParaRPr dirty="0"/>
          </a:p>
          <a:p>
            <a:pPr marL="342900" marR="0" lvl="0" indent="-342900" algn="l" rtl="0">
              <a:lnSpc>
                <a:spcPct val="100000"/>
              </a:lnSpc>
              <a:spcBef>
                <a:spcPts val="560"/>
              </a:spcBef>
              <a:spcAft>
                <a:spcPts val="0"/>
              </a:spcAft>
              <a:buClr>
                <a:srgbClr val="F18E00"/>
              </a:buClr>
              <a:buSzPts val="2800"/>
              <a:buFont typeface="Trebuchet MS"/>
              <a:buChar char="•"/>
            </a:pPr>
            <a:r>
              <a:rPr lang="nl-NL" sz="2800" b="0" i="0" u="none" dirty="0">
                <a:solidFill>
                  <a:schemeClr val="dk1"/>
                </a:solidFill>
                <a:latin typeface="Trebuchet MS"/>
                <a:ea typeface="Trebuchet MS"/>
                <a:cs typeface="Trebuchet MS"/>
                <a:sym typeface="Trebuchet MS"/>
              </a:rPr>
              <a:t>Aanbrengen van achtergrondkennis en motivatie</a:t>
            </a:r>
            <a:endParaRPr dirty="0"/>
          </a:p>
          <a:p>
            <a:pPr marL="342900" marR="0" lvl="0" indent="-342900" algn="l" rtl="0">
              <a:lnSpc>
                <a:spcPct val="100000"/>
              </a:lnSpc>
              <a:spcBef>
                <a:spcPts val="560"/>
              </a:spcBef>
              <a:spcAft>
                <a:spcPts val="0"/>
              </a:spcAft>
              <a:buClr>
                <a:srgbClr val="F18E00"/>
              </a:buClr>
              <a:buSzPts val="2800"/>
              <a:buFont typeface="Trebuchet MS"/>
              <a:buChar char="•"/>
            </a:pPr>
            <a:r>
              <a:rPr lang="nl-NL" sz="2800" b="0" i="0" u="none" dirty="0">
                <a:solidFill>
                  <a:schemeClr val="dk1"/>
                </a:solidFill>
                <a:latin typeface="Trebuchet MS"/>
                <a:ea typeface="Trebuchet MS"/>
                <a:cs typeface="Trebuchet MS"/>
                <a:sym typeface="Trebuchet MS"/>
              </a:rPr>
              <a:t>Nieuwsgierig maken,</a:t>
            </a:r>
          </a:p>
          <a:p>
            <a:pPr marL="0" marR="0" lvl="0" indent="0" algn="l" rtl="0">
              <a:lnSpc>
                <a:spcPct val="100000"/>
              </a:lnSpc>
              <a:spcBef>
                <a:spcPts val="560"/>
              </a:spcBef>
              <a:spcAft>
                <a:spcPts val="0"/>
              </a:spcAft>
              <a:buClr>
                <a:srgbClr val="F18E00"/>
              </a:buClr>
              <a:buSzPts val="2800"/>
              <a:buNone/>
            </a:pPr>
            <a:r>
              <a:rPr lang="nl-NL" dirty="0"/>
              <a:t>   verder leren</a:t>
            </a:r>
            <a:endParaRPr lang="nl-NL" sz="2800" b="0" i="0" u="none" dirty="0">
              <a:solidFill>
                <a:schemeClr val="dk1"/>
              </a:solidFill>
              <a:latin typeface="Trebuchet MS"/>
              <a:ea typeface="Trebuchet MS"/>
              <a:cs typeface="Trebuchet MS"/>
              <a:sym typeface="Trebuchet MS"/>
            </a:endParaRPr>
          </a:p>
          <a:p>
            <a:pPr marL="342900" marR="0" lvl="0" indent="-342900" algn="l" rtl="0">
              <a:lnSpc>
                <a:spcPct val="100000"/>
              </a:lnSpc>
              <a:spcBef>
                <a:spcPts val="560"/>
              </a:spcBef>
              <a:spcAft>
                <a:spcPts val="0"/>
              </a:spcAft>
              <a:buClr>
                <a:srgbClr val="F18E00"/>
              </a:buClr>
              <a:buSzPts val="2800"/>
              <a:buFont typeface="Trebuchet MS"/>
              <a:buChar char="•"/>
            </a:pPr>
            <a:endParaRPr lang="nl-NL" dirty="0"/>
          </a:p>
          <a:p>
            <a:pPr marL="0" marR="0" lvl="0" indent="0" algn="l" rtl="0">
              <a:lnSpc>
                <a:spcPct val="100000"/>
              </a:lnSpc>
              <a:spcBef>
                <a:spcPts val="560"/>
              </a:spcBef>
              <a:spcAft>
                <a:spcPts val="0"/>
              </a:spcAft>
              <a:buClr>
                <a:srgbClr val="F18E00"/>
              </a:buClr>
              <a:buSzPts val="2800"/>
              <a:buNone/>
            </a:pPr>
            <a:r>
              <a:rPr lang="nl-NL" sz="2000" dirty="0"/>
              <a:t>Hirsch: </a:t>
            </a:r>
          </a:p>
          <a:p>
            <a:pPr marL="0" marR="0" lvl="0" indent="0" algn="l" rtl="0">
              <a:lnSpc>
                <a:spcPct val="100000"/>
              </a:lnSpc>
              <a:spcBef>
                <a:spcPts val="560"/>
              </a:spcBef>
              <a:spcAft>
                <a:spcPts val="0"/>
              </a:spcAft>
              <a:buClr>
                <a:srgbClr val="F18E00"/>
              </a:buClr>
              <a:buSzPts val="2800"/>
              <a:buNone/>
            </a:pPr>
            <a:r>
              <a:rPr lang="nl-NL" sz="2000" dirty="0" err="1"/>
              <a:t>Why</a:t>
            </a:r>
            <a:r>
              <a:rPr lang="nl-NL" sz="2000" dirty="0"/>
              <a:t> Knowledge Matters (2016)</a:t>
            </a:r>
            <a:endParaRPr sz="2000" dirty="0"/>
          </a:p>
          <a:p>
            <a:pPr marL="342900" marR="0" lvl="0" indent="-165100" algn="l" rtl="0">
              <a:spcBef>
                <a:spcPts val="560"/>
              </a:spcBef>
              <a:spcAft>
                <a:spcPts val="0"/>
              </a:spcAft>
              <a:buClr>
                <a:srgbClr val="F18E00"/>
              </a:buClr>
              <a:buSzPts val="2800"/>
              <a:buFont typeface="Trebuchet MS"/>
              <a:buNone/>
            </a:pPr>
            <a:endParaRPr sz="2800" b="0" i="0" u="none" dirty="0">
              <a:solidFill>
                <a:schemeClr val="dk1"/>
              </a:solidFill>
              <a:latin typeface="Trebuchet MS"/>
              <a:ea typeface="Trebuchet MS"/>
              <a:cs typeface="Trebuchet MS"/>
              <a:sym typeface="Trebuchet MS"/>
            </a:endParaRPr>
          </a:p>
        </p:txBody>
      </p:sp>
      <p:pic>
        <p:nvPicPr>
          <p:cNvPr id="498" name="Google Shape;498;p74" descr="Afbeeldingsresultaat voor afbeeldingen nieuwsgierig"/>
          <p:cNvPicPr preferRelativeResize="0"/>
          <p:nvPr/>
        </p:nvPicPr>
        <p:blipFill rotWithShape="1">
          <a:blip r:embed="rId3">
            <a:alphaModFix/>
          </a:blip>
          <a:srcRect/>
          <a:stretch/>
        </p:blipFill>
        <p:spPr>
          <a:xfrm>
            <a:off x="5491871" y="4280694"/>
            <a:ext cx="1682652" cy="2101055"/>
          </a:xfrm>
          <a:prstGeom prst="rect">
            <a:avLst/>
          </a:prstGeom>
          <a:noFill/>
          <a:ln>
            <a:noFill/>
          </a:ln>
        </p:spPr>
      </p:pic>
      <p:pic>
        <p:nvPicPr>
          <p:cNvPr id="2" name="Afbeelding 1"/>
          <p:cNvPicPr>
            <a:picLocks noChangeAspect="1"/>
          </p:cNvPicPr>
          <p:nvPr/>
        </p:nvPicPr>
        <p:blipFill>
          <a:blip r:embed="rId4"/>
          <a:stretch>
            <a:fillRect/>
          </a:stretch>
        </p:blipFill>
        <p:spPr>
          <a:xfrm>
            <a:off x="7380312" y="973037"/>
            <a:ext cx="764348" cy="1146524"/>
          </a:xfrm>
          <a:prstGeom prst="rect">
            <a:avLst/>
          </a:prstGeom>
        </p:spPr>
      </p:pic>
    </p:spTree>
    <p:extLst>
      <p:ext uri="{BB962C8B-B14F-4D97-AF65-F5344CB8AC3E}">
        <p14:creationId xmlns:p14="http://schemas.microsoft.com/office/powerpoint/2010/main" val="241815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2"/>
          <p:cNvSpPr txBox="1">
            <a:spLocks noGrp="1"/>
          </p:cNvSpPr>
          <p:nvPr>
            <p:ph type="title"/>
          </p:nvPr>
        </p:nvSpPr>
        <p:spPr>
          <a:xfrm>
            <a:off x="371475" y="379828"/>
            <a:ext cx="7154740" cy="1097280"/>
          </a:xfrm>
          <a:prstGeom prst="rect">
            <a:avLst/>
          </a:prstGeom>
          <a:noFill/>
          <a:ln>
            <a:noFill/>
          </a:ln>
        </p:spPr>
        <p:txBody>
          <a:bodyPr spcFirstLastPara="1" wrap="square" lIns="91425" tIns="45700" rIns="91425" bIns="45700" anchor="ctr" anchorCtr="0">
            <a:noAutofit/>
          </a:bodyPr>
          <a:lstStyle/>
          <a:p>
            <a:pPr lvl="0">
              <a:buClr>
                <a:srgbClr val="FFFFFF"/>
              </a:buClr>
              <a:buSzPts val="2400"/>
            </a:pPr>
            <a:r>
              <a:rPr lang="nl-NL" sz="2800" dirty="0"/>
              <a:t>Voorbeelden van rijke thema’s / concepten</a:t>
            </a:r>
            <a:endParaRPr sz="2800" dirty="0">
              <a:solidFill>
                <a:srgbClr val="FF6600"/>
              </a:solidFill>
            </a:endParaRPr>
          </a:p>
        </p:txBody>
      </p:sp>
      <p:sp>
        <p:nvSpPr>
          <p:cNvPr id="418" name="Google Shape;418;p62"/>
          <p:cNvSpPr txBox="1">
            <a:spLocks noGrp="1"/>
          </p:cNvSpPr>
          <p:nvPr>
            <p:ph type="body" idx="1"/>
          </p:nvPr>
        </p:nvSpPr>
        <p:spPr>
          <a:xfrm>
            <a:off x="547150" y="1315330"/>
            <a:ext cx="8049699" cy="5317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18E00"/>
              </a:buClr>
              <a:buSzPts val="1500"/>
              <a:buFont typeface="Trebuchet MS"/>
              <a:buNone/>
            </a:pPr>
            <a:r>
              <a:rPr lang="nl-NL" sz="2200" b="0" i="0" u="none" dirty="0">
                <a:solidFill>
                  <a:schemeClr val="dk1"/>
                </a:solidFill>
                <a:latin typeface="Trebuchet MS"/>
                <a:ea typeface="Trebuchet MS"/>
                <a:cs typeface="Trebuchet MS"/>
                <a:sym typeface="Trebuchet MS"/>
              </a:rPr>
              <a:t>Bekijk de kerndoelen – </a:t>
            </a:r>
          </a:p>
          <a:p>
            <a:pPr marL="0" marR="0" lvl="0" indent="0" algn="l" rtl="0">
              <a:lnSpc>
                <a:spcPct val="100000"/>
              </a:lnSpc>
              <a:spcBef>
                <a:spcPts val="0"/>
              </a:spcBef>
              <a:spcAft>
                <a:spcPts val="0"/>
              </a:spcAft>
              <a:buClr>
                <a:srgbClr val="F18E00"/>
              </a:buClr>
              <a:buSzPts val="1500"/>
              <a:buFont typeface="Trebuchet MS"/>
              <a:buNone/>
            </a:pPr>
            <a:r>
              <a:rPr lang="nl-NL" sz="2200" b="0" i="0" u="none" dirty="0">
                <a:solidFill>
                  <a:schemeClr val="dk1"/>
                </a:solidFill>
                <a:latin typeface="Trebuchet MS"/>
                <a:ea typeface="Trebuchet MS"/>
                <a:cs typeface="Trebuchet MS"/>
                <a:sym typeface="Trebuchet MS"/>
              </a:rPr>
              <a:t>combinatie van natuur, techniek, geschiedenis, aardrijkskunde, mens en samenleving</a:t>
            </a:r>
          </a:p>
          <a:p>
            <a:pPr marL="0" marR="0" lvl="0" indent="0" algn="l" rtl="0">
              <a:lnSpc>
                <a:spcPct val="100000"/>
              </a:lnSpc>
              <a:spcBef>
                <a:spcPts val="0"/>
              </a:spcBef>
              <a:spcAft>
                <a:spcPts val="0"/>
              </a:spcAft>
              <a:buClr>
                <a:srgbClr val="F18E00"/>
              </a:buClr>
              <a:buSzPts val="1500"/>
              <a:buFont typeface="Trebuchet MS"/>
              <a:buNone/>
            </a:pPr>
            <a:endParaRPr sz="2200" b="0" i="0" u="none" dirty="0">
              <a:solidFill>
                <a:schemeClr val="dk1"/>
              </a:solidFill>
              <a:latin typeface="Trebuchet MS"/>
              <a:ea typeface="Trebuchet MS"/>
              <a:cs typeface="Trebuchet MS"/>
              <a:sym typeface="Trebuchet MS"/>
            </a:endParaRPr>
          </a:p>
          <a:p>
            <a:pPr marL="342900">
              <a:spcBef>
                <a:spcPts val="300"/>
              </a:spcBef>
              <a:buSzPts val="1500"/>
            </a:pPr>
            <a:r>
              <a:rPr lang="nl-NL" sz="2200" b="0" i="0" u="none" dirty="0">
                <a:solidFill>
                  <a:schemeClr val="dk1"/>
                </a:solidFill>
                <a:latin typeface="Trebuchet MS"/>
                <a:ea typeface="Trebuchet MS"/>
                <a:cs typeface="Trebuchet MS"/>
                <a:sym typeface="Trebuchet MS"/>
              </a:rPr>
              <a:t>tijd en ruimte</a:t>
            </a:r>
          </a:p>
          <a:p>
            <a:pPr marL="342900">
              <a:spcBef>
                <a:spcPts val="300"/>
              </a:spcBef>
              <a:buSzPts val="1500"/>
            </a:pPr>
            <a:r>
              <a:rPr lang="nl-NL" sz="2200" b="0" i="0" u="none" dirty="0">
                <a:solidFill>
                  <a:schemeClr val="dk1"/>
                </a:solidFill>
                <a:latin typeface="Trebuchet MS"/>
                <a:ea typeface="Trebuchet MS"/>
                <a:cs typeface="Trebuchet MS"/>
                <a:sym typeface="Trebuchet MS"/>
              </a:rPr>
              <a:t>macht en regels: Het geheim van geld</a:t>
            </a:r>
          </a:p>
          <a:p>
            <a:pPr marL="342900">
              <a:spcBef>
                <a:spcPts val="300"/>
              </a:spcBef>
              <a:buSzPts val="1500"/>
            </a:pPr>
            <a:r>
              <a:rPr lang="nl-NL" sz="2200" b="0" i="0" u="none" dirty="0">
                <a:solidFill>
                  <a:schemeClr val="dk1"/>
                </a:solidFill>
                <a:latin typeface="Trebuchet MS"/>
                <a:ea typeface="Trebuchet MS"/>
                <a:cs typeface="Trebuchet MS"/>
                <a:sym typeface="Trebuchet MS"/>
              </a:rPr>
              <a:t>wereldoorlogen</a:t>
            </a:r>
          </a:p>
          <a:p>
            <a:pPr marL="342900">
              <a:spcBef>
                <a:spcPts val="300"/>
              </a:spcBef>
              <a:buSzPts val="1500"/>
            </a:pPr>
            <a:r>
              <a:rPr lang="nl-NL" sz="2200" dirty="0"/>
              <a:t>kunst en cultuur: tradities / Kunst met een grote K / Echt nep</a:t>
            </a:r>
          </a:p>
          <a:p>
            <a:pPr marL="342900">
              <a:spcBef>
                <a:spcPts val="300"/>
              </a:spcBef>
              <a:buSzPts val="1500"/>
            </a:pPr>
            <a:r>
              <a:rPr lang="nl-NL" sz="2200" b="0" i="0" u="none" dirty="0">
                <a:solidFill>
                  <a:schemeClr val="dk1"/>
                </a:solidFill>
                <a:latin typeface="Trebuchet MS"/>
                <a:ea typeface="Trebuchet MS"/>
                <a:cs typeface="Trebuchet MS"/>
                <a:sym typeface="Trebuchet MS"/>
              </a:rPr>
              <a:t>wonen en water: Waar wonen mensen? </a:t>
            </a:r>
          </a:p>
          <a:p>
            <a:pPr marL="342900">
              <a:spcBef>
                <a:spcPts val="300"/>
              </a:spcBef>
              <a:buSzPts val="1500"/>
            </a:pPr>
            <a:r>
              <a:rPr lang="nl-NL" sz="2200" b="0" i="0" u="none" dirty="0">
                <a:solidFill>
                  <a:schemeClr val="dk1"/>
                </a:solidFill>
                <a:latin typeface="Trebuchet MS"/>
                <a:ea typeface="Trebuchet MS"/>
                <a:cs typeface="Trebuchet MS"/>
                <a:sym typeface="Trebuchet MS"/>
              </a:rPr>
              <a:t>klimaat: Groen moet je doen!</a:t>
            </a:r>
          </a:p>
          <a:p>
            <a:pPr marL="342900">
              <a:spcBef>
                <a:spcPts val="300"/>
              </a:spcBef>
              <a:buSzPts val="1500"/>
            </a:pPr>
            <a:r>
              <a:rPr lang="nl-NL" sz="2200" b="0" i="0" u="none" dirty="0">
                <a:solidFill>
                  <a:schemeClr val="dk1"/>
                </a:solidFill>
                <a:latin typeface="Trebuchet MS"/>
                <a:ea typeface="Trebuchet MS"/>
                <a:cs typeface="Trebuchet MS"/>
                <a:sym typeface="Trebuchet MS"/>
              </a:rPr>
              <a:t>vervoer en reizen: Op reis (Nederland / Europa / werelddelen)</a:t>
            </a:r>
            <a:endParaRPr lang="nl-NL" sz="2200" dirty="0"/>
          </a:p>
          <a:p>
            <a:pPr marL="342900">
              <a:spcBef>
                <a:spcPts val="300"/>
              </a:spcBef>
              <a:buSzPts val="1500"/>
            </a:pPr>
            <a:r>
              <a:rPr lang="nl-NL" sz="2200" b="0" i="0" u="none" dirty="0">
                <a:solidFill>
                  <a:schemeClr val="dk1"/>
                </a:solidFill>
                <a:latin typeface="Trebuchet MS"/>
                <a:ea typeface="Trebuchet MS"/>
                <a:cs typeface="Trebuchet MS"/>
                <a:sym typeface="Trebuchet MS"/>
              </a:rPr>
              <a:t>groei en leven: Van mond tot kont, Mensen en dieren</a:t>
            </a:r>
          </a:p>
          <a:p>
            <a:pPr marL="342900">
              <a:spcBef>
                <a:spcPts val="300"/>
              </a:spcBef>
              <a:buSzPts val="1500"/>
            </a:pPr>
            <a:r>
              <a:rPr lang="nl-NL" sz="2200" dirty="0"/>
              <a:t>energie, </a:t>
            </a:r>
            <a:r>
              <a:rPr lang="nl-NL" sz="2200" b="0" i="0" u="none" dirty="0">
                <a:solidFill>
                  <a:schemeClr val="dk1"/>
                </a:solidFill>
                <a:latin typeface="Trebuchet MS"/>
                <a:ea typeface="Trebuchet MS"/>
                <a:cs typeface="Trebuchet MS"/>
                <a:sym typeface="Trebuchet MS"/>
              </a:rPr>
              <a:t>licht en geluid</a:t>
            </a:r>
            <a:endParaRPr sz="2200" dirty="0"/>
          </a:p>
        </p:txBody>
      </p:sp>
    </p:spTree>
    <p:extLst>
      <p:ext uri="{BB962C8B-B14F-4D97-AF65-F5344CB8AC3E}">
        <p14:creationId xmlns:p14="http://schemas.microsoft.com/office/powerpoint/2010/main" val="88196755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3"/>
          <p:cNvSpPr txBox="1">
            <a:spLocks noGrp="1"/>
          </p:cNvSpPr>
          <p:nvPr>
            <p:ph type="title"/>
          </p:nvPr>
        </p:nvSpPr>
        <p:spPr>
          <a:xfrm>
            <a:off x="1155870" y="476251"/>
            <a:ext cx="7119937" cy="606425"/>
          </a:xfrm>
          <a:prstGeom prst="rect">
            <a:avLst/>
          </a:prstGeom>
          <a:noFill/>
          <a:ln>
            <a:noFill/>
          </a:ln>
        </p:spPr>
        <p:txBody>
          <a:bodyPr spcFirstLastPara="1" wrap="square" lIns="91425" tIns="45700" rIns="91425" bIns="45700" anchor="ctr" anchorCtr="0">
            <a:noAutofit/>
          </a:bodyPr>
          <a:lstStyle/>
          <a:p>
            <a:pPr lvl="0">
              <a:buClr>
                <a:srgbClr val="F18E00"/>
              </a:buClr>
              <a:buSzPts val="3800"/>
            </a:pPr>
            <a:r>
              <a:rPr lang="nl-NL" dirty="0" smtClean="0">
                <a:solidFill>
                  <a:srgbClr val="FF9933"/>
                </a:solidFill>
              </a:rPr>
              <a:t>Rijke boekencollectie </a:t>
            </a:r>
            <a:endParaRPr dirty="0">
              <a:solidFill>
                <a:srgbClr val="FF9933"/>
              </a:solidFill>
            </a:endParaRPr>
          </a:p>
        </p:txBody>
      </p:sp>
      <p:pic>
        <p:nvPicPr>
          <p:cNvPr id="2" name="Afbeelding 1">
            <a:extLst>
              <a:ext uri="{FF2B5EF4-FFF2-40B4-BE49-F238E27FC236}">
                <a16:creationId xmlns:a16="http://schemas.microsoft.com/office/drawing/2014/main" id="{6D9168D6-75A3-4F09-BECB-568FD7C939F3}"/>
              </a:ext>
            </a:extLst>
          </p:cNvPr>
          <p:cNvPicPr>
            <a:picLocks noChangeAspect="1"/>
          </p:cNvPicPr>
          <p:nvPr/>
        </p:nvPicPr>
        <p:blipFill>
          <a:blip r:embed="rId3"/>
          <a:stretch>
            <a:fillRect/>
          </a:stretch>
        </p:blipFill>
        <p:spPr>
          <a:xfrm>
            <a:off x="6169061" y="2837141"/>
            <a:ext cx="2679518" cy="1847402"/>
          </a:xfrm>
          <a:prstGeom prst="rect">
            <a:avLst/>
          </a:prstGeom>
        </p:spPr>
      </p:pic>
      <p:sp>
        <p:nvSpPr>
          <p:cNvPr id="424" name="Google Shape;424;p63"/>
          <p:cNvSpPr txBox="1">
            <a:spLocks noGrp="1"/>
          </p:cNvSpPr>
          <p:nvPr>
            <p:ph type="body" idx="1"/>
          </p:nvPr>
        </p:nvSpPr>
        <p:spPr>
          <a:xfrm>
            <a:off x="1282479" y="1265481"/>
            <a:ext cx="7119937" cy="4694237"/>
          </a:xfrm>
          <a:prstGeom prst="rect">
            <a:avLst/>
          </a:prstGeom>
          <a:noFill/>
          <a:ln>
            <a:noFill/>
          </a:ln>
        </p:spPr>
        <p:txBody>
          <a:bodyPr spcFirstLastPara="1" wrap="square" lIns="91425" tIns="45700" rIns="91425" bIns="45700" anchor="t" anchorCtr="0">
            <a:noAutofit/>
          </a:bodyPr>
          <a:lstStyle/>
          <a:p>
            <a:pPr marL="342900" indent="-165100">
              <a:spcBef>
                <a:spcPts val="560"/>
              </a:spcBef>
              <a:buSzPts val="2800"/>
              <a:buNone/>
            </a:pPr>
            <a:r>
              <a:rPr lang="nl-NL" sz="2800" b="0" i="0" u="none" dirty="0">
                <a:solidFill>
                  <a:schemeClr val="dk1"/>
                </a:solidFill>
                <a:latin typeface="Trebuchet MS"/>
                <a:ea typeface="Trebuchet MS"/>
                <a:cs typeface="Trebuchet MS"/>
                <a:sym typeface="Trebuchet MS"/>
              </a:rPr>
              <a:t>Elke dag minimaal 30 minuten stil</a:t>
            </a:r>
            <a:r>
              <a:rPr lang="nl-NL" sz="2800" b="0" i="0" u="none" dirty="0">
                <a:solidFill>
                  <a:srgbClr val="FF0000"/>
                </a:solidFill>
                <a:latin typeface="Trebuchet MS"/>
                <a:ea typeface="Trebuchet MS"/>
                <a:cs typeface="Trebuchet MS"/>
                <a:sym typeface="Trebuchet MS"/>
              </a:rPr>
              <a:t>lezen</a:t>
            </a:r>
            <a:r>
              <a:rPr lang="nl-NL" sz="2800" b="0" i="0" u="none" dirty="0">
                <a:solidFill>
                  <a:schemeClr val="dk1"/>
                </a:solidFill>
                <a:latin typeface="Trebuchet MS"/>
                <a:ea typeface="Trebuchet MS"/>
                <a:cs typeface="Trebuchet MS"/>
                <a:sym typeface="Trebuchet MS"/>
              </a:rPr>
              <a:t> </a:t>
            </a:r>
          </a:p>
          <a:p>
            <a:pPr marL="342900" indent="-165100">
              <a:spcBef>
                <a:spcPts val="560"/>
              </a:spcBef>
              <a:buSzPts val="2800"/>
              <a:buNone/>
            </a:pPr>
            <a:r>
              <a:rPr lang="nl-NL" sz="2800" b="0" i="0" u="none" dirty="0">
                <a:solidFill>
                  <a:schemeClr val="dk1"/>
                </a:solidFill>
                <a:latin typeface="Trebuchet MS"/>
                <a:ea typeface="Trebuchet MS"/>
                <a:cs typeface="Trebuchet MS"/>
                <a:sym typeface="Trebuchet MS"/>
              </a:rPr>
              <a:t>of luisteren </a:t>
            </a:r>
            <a:r>
              <a:rPr lang="nl-NL" dirty="0"/>
              <a:t>naar een goed jeugdboek (eigen keuze</a:t>
            </a:r>
            <a:r>
              <a:rPr lang="nl-NL" dirty="0" smtClean="0"/>
              <a:t>, liefst aansluitend </a:t>
            </a:r>
            <a:r>
              <a:rPr lang="nl-NL" dirty="0"/>
              <a:t>bij het kernconcept of thema)!</a:t>
            </a:r>
          </a:p>
          <a:p>
            <a:pPr marL="342900" indent="-165100">
              <a:spcBef>
                <a:spcPts val="560"/>
              </a:spcBef>
              <a:buSzPts val="2800"/>
              <a:buNone/>
            </a:pPr>
            <a:endParaRPr lang="nl-NL" dirty="0"/>
          </a:p>
          <a:p>
            <a:pPr marL="342900" lvl="0">
              <a:spcBef>
                <a:spcPts val="560"/>
              </a:spcBef>
              <a:buSzPts val="2800"/>
            </a:pPr>
            <a:r>
              <a:rPr lang="nl-NL" dirty="0"/>
              <a:t>Gezamenlijke activiteit</a:t>
            </a:r>
          </a:p>
          <a:p>
            <a:pPr marL="342900" lvl="0">
              <a:spcBef>
                <a:spcPts val="560"/>
              </a:spcBef>
              <a:buSzPts val="2800"/>
            </a:pPr>
            <a:r>
              <a:rPr lang="nl-NL" dirty="0"/>
              <a:t>Kennisuitbreiding, boekkeuze</a:t>
            </a:r>
          </a:p>
          <a:p>
            <a:pPr marL="342900" lvl="0">
              <a:spcBef>
                <a:spcPts val="560"/>
              </a:spcBef>
              <a:buSzPts val="2800"/>
            </a:pPr>
            <a:r>
              <a:rPr lang="nl-NL" dirty="0"/>
              <a:t>Motivatie en beleving</a:t>
            </a:r>
          </a:p>
          <a:p>
            <a:pPr marL="342900" lvl="0">
              <a:spcBef>
                <a:spcPts val="560"/>
              </a:spcBef>
              <a:buSzPts val="2800"/>
            </a:pPr>
            <a:r>
              <a:rPr lang="nl-NL" dirty="0"/>
              <a:t>Woordenschat</a:t>
            </a:r>
          </a:p>
          <a:p>
            <a:pPr marL="342900" marR="0" lvl="0" indent="-165100" algn="l" rtl="0">
              <a:spcBef>
                <a:spcPts val="560"/>
              </a:spcBef>
              <a:spcAft>
                <a:spcPts val="0"/>
              </a:spcAft>
              <a:buClr>
                <a:srgbClr val="F18E00"/>
              </a:buClr>
              <a:buSzPts val="2800"/>
              <a:buFont typeface="Trebuchet MS"/>
              <a:buNone/>
            </a:pPr>
            <a:endParaRPr sz="2800" b="0" i="0" u="none" dirty="0">
              <a:solidFill>
                <a:schemeClr val="dk1"/>
              </a:solidFill>
              <a:latin typeface="Trebuchet MS"/>
              <a:ea typeface="Trebuchet MS"/>
              <a:cs typeface="Trebuchet MS"/>
              <a:sym typeface="Trebuchet MS"/>
            </a:endParaRPr>
          </a:p>
        </p:txBody>
      </p:sp>
      <p:pic>
        <p:nvPicPr>
          <p:cNvPr id="3" name="Afbeelding 2"/>
          <p:cNvPicPr>
            <a:picLocks noChangeAspect="1"/>
          </p:cNvPicPr>
          <p:nvPr/>
        </p:nvPicPr>
        <p:blipFill>
          <a:blip r:embed="rId4"/>
          <a:stretch>
            <a:fillRect/>
          </a:stretch>
        </p:blipFill>
        <p:spPr>
          <a:xfrm>
            <a:off x="7308304" y="332656"/>
            <a:ext cx="731237" cy="971686"/>
          </a:xfrm>
          <a:prstGeom prst="rect">
            <a:avLst/>
          </a:prstGeom>
        </p:spPr>
      </p:pic>
    </p:spTree>
    <p:extLst>
      <p:ext uri="{BB962C8B-B14F-4D97-AF65-F5344CB8AC3E}">
        <p14:creationId xmlns:p14="http://schemas.microsoft.com/office/powerpoint/2010/main" val="407818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67"/>
          <p:cNvPicPr preferRelativeResize="0"/>
          <p:nvPr/>
        </p:nvPicPr>
        <p:blipFill rotWithShape="1">
          <a:blip r:embed="rId3">
            <a:alphaModFix/>
          </a:blip>
          <a:srcRect l="27571" r="23942" b="1"/>
          <a:stretch/>
        </p:blipFill>
        <p:spPr>
          <a:xfrm>
            <a:off x="5570805" y="857257"/>
            <a:ext cx="3573195" cy="4516601"/>
          </a:xfrm>
          <a:custGeom>
            <a:avLst/>
            <a:gdLst/>
            <a:ahLst/>
            <a:cxnLst/>
            <a:rect l="l" t="t" r="r" b="b"/>
            <a:pathLst>
              <a:path w="5299077" h="6858000" extrusionOk="0">
                <a:moveTo>
                  <a:pt x="836871" y="0"/>
                </a:moveTo>
                <a:lnTo>
                  <a:pt x="5299077" y="0"/>
                </a:lnTo>
                <a:lnTo>
                  <a:pt x="5299077" y="6858000"/>
                </a:lnTo>
                <a:lnTo>
                  <a:pt x="1911312" y="6858000"/>
                </a:lnTo>
                <a:lnTo>
                  <a:pt x="0" y="5333999"/>
                </a:lnTo>
                <a:close/>
              </a:path>
            </a:pathLst>
          </a:custGeom>
          <a:noFill/>
          <a:ln>
            <a:noFill/>
          </a:ln>
        </p:spPr>
      </p:pic>
      <p:sp>
        <p:nvSpPr>
          <p:cNvPr id="452" name="Google Shape;452;p67"/>
          <p:cNvSpPr txBox="1">
            <a:spLocks noGrp="1"/>
          </p:cNvSpPr>
          <p:nvPr>
            <p:ph type="title"/>
          </p:nvPr>
        </p:nvSpPr>
        <p:spPr>
          <a:xfrm>
            <a:off x="728662" y="745588"/>
            <a:ext cx="3946525" cy="61897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18E00"/>
              </a:buClr>
              <a:buSzPts val="3800"/>
              <a:buFont typeface="Trebuchet MS"/>
              <a:buNone/>
            </a:pPr>
            <a:r>
              <a:rPr lang="nl-NL" sz="3800" b="1" i="0" u="none" dirty="0">
                <a:solidFill>
                  <a:srgbClr val="F18E00"/>
                </a:solidFill>
                <a:latin typeface="Trebuchet MS"/>
                <a:ea typeface="Trebuchet MS"/>
                <a:cs typeface="Trebuchet MS"/>
                <a:sym typeface="Trebuchet MS"/>
              </a:rPr>
              <a:t>Boeken: eisen</a:t>
            </a:r>
            <a:endParaRPr dirty="0"/>
          </a:p>
        </p:txBody>
      </p:sp>
      <p:sp>
        <p:nvSpPr>
          <p:cNvPr id="453" name="Google Shape;453;p67"/>
          <p:cNvSpPr txBox="1">
            <a:spLocks noGrp="1"/>
          </p:cNvSpPr>
          <p:nvPr>
            <p:ph type="body" idx="1"/>
          </p:nvPr>
        </p:nvSpPr>
        <p:spPr>
          <a:xfrm>
            <a:off x="482600" y="1364565"/>
            <a:ext cx="6269892" cy="5275385"/>
          </a:xfrm>
          <a:prstGeom prst="rect">
            <a:avLst/>
          </a:prstGeom>
          <a:noFill/>
          <a:ln>
            <a:noFill/>
          </a:ln>
        </p:spPr>
        <p:txBody>
          <a:bodyPr spcFirstLastPara="1" wrap="square" lIns="91425" tIns="45700" rIns="91425" bIns="45700" anchor="t" anchorCtr="0">
            <a:noAutofit/>
          </a:bodyPr>
          <a:lstStyle/>
          <a:p>
            <a:pPr marL="342900" marR="0" lvl="0" indent="-285750" algn="l" rtl="0">
              <a:lnSpc>
                <a:spcPct val="90000"/>
              </a:lnSpc>
              <a:spcBef>
                <a:spcPts val="0"/>
              </a:spcBef>
              <a:spcAft>
                <a:spcPts val="0"/>
              </a:spcAft>
              <a:buClr>
                <a:srgbClr val="F18E00"/>
              </a:buClr>
              <a:buSzPts val="900"/>
              <a:buFont typeface="Trebuchet MS"/>
              <a:buNone/>
            </a:pPr>
            <a:endParaRPr sz="900" b="0" i="0" u="none" dirty="0">
              <a:solidFill>
                <a:schemeClr val="dk1"/>
              </a:solidFill>
              <a:latin typeface="Trebuchet MS"/>
              <a:ea typeface="Trebuchet MS"/>
              <a:cs typeface="Trebuchet MS"/>
              <a:sym typeface="Trebuchet MS"/>
            </a:endParaRPr>
          </a:p>
          <a:p>
            <a:pPr marL="342900" marR="0" lvl="0" indent="-342900" algn="l" rtl="0">
              <a:lnSpc>
                <a:spcPct val="90000"/>
              </a:lnSpc>
              <a:spcBef>
                <a:spcPts val="240"/>
              </a:spcBef>
              <a:spcAft>
                <a:spcPts val="0"/>
              </a:spcAft>
              <a:buClr>
                <a:srgbClr val="F18E00"/>
              </a:buClr>
              <a:buSzPts val="1200"/>
              <a:buFont typeface="Trebuchet MS"/>
              <a:buChar char="•"/>
            </a:pPr>
            <a:r>
              <a:rPr lang="nl-NL" sz="2000" b="0" i="0" u="none" dirty="0">
                <a:solidFill>
                  <a:schemeClr val="dk1"/>
                </a:solidFill>
                <a:latin typeface="Trebuchet MS"/>
                <a:ea typeface="Trebuchet MS"/>
                <a:cs typeface="Trebuchet MS"/>
                <a:sym typeface="Trebuchet MS"/>
              </a:rPr>
              <a:t>75% fictie</a:t>
            </a:r>
          </a:p>
          <a:p>
            <a:pPr marL="342900" marR="0" lvl="0" indent="-342900" algn="l" rtl="0">
              <a:lnSpc>
                <a:spcPct val="90000"/>
              </a:lnSpc>
              <a:spcBef>
                <a:spcPts val="240"/>
              </a:spcBef>
              <a:spcAft>
                <a:spcPts val="0"/>
              </a:spcAft>
              <a:buClr>
                <a:srgbClr val="F18E00"/>
              </a:buClr>
              <a:buSzPts val="1200"/>
              <a:buFont typeface="Trebuchet MS"/>
              <a:buChar char="•"/>
            </a:pPr>
            <a:endParaRPr sz="2000" dirty="0"/>
          </a:p>
          <a:p>
            <a:pPr marL="342900" marR="0" lvl="0" indent="-342900" algn="l" rtl="0">
              <a:lnSpc>
                <a:spcPct val="90000"/>
              </a:lnSpc>
              <a:spcBef>
                <a:spcPts val="240"/>
              </a:spcBef>
              <a:spcAft>
                <a:spcPts val="0"/>
              </a:spcAft>
              <a:buClr>
                <a:srgbClr val="F18E00"/>
              </a:buClr>
              <a:buSzPts val="1200"/>
              <a:buFont typeface="Trebuchet MS"/>
              <a:buChar char="•"/>
            </a:pPr>
            <a:r>
              <a:rPr lang="nl-NL" sz="2000" b="0" i="0" u="none" dirty="0">
                <a:solidFill>
                  <a:schemeClr val="dk1"/>
                </a:solidFill>
                <a:latin typeface="Trebuchet MS"/>
                <a:ea typeface="Trebuchet MS"/>
                <a:cs typeface="Trebuchet MS"/>
                <a:sym typeface="Trebuchet MS"/>
              </a:rPr>
              <a:t>E-books, luisterboeken</a:t>
            </a:r>
          </a:p>
          <a:p>
            <a:pPr marL="342900" marR="0" lvl="0" indent="-342900" algn="l" rtl="0">
              <a:lnSpc>
                <a:spcPct val="90000"/>
              </a:lnSpc>
              <a:spcBef>
                <a:spcPts val="240"/>
              </a:spcBef>
              <a:spcAft>
                <a:spcPts val="0"/>
              </a:spcAft>
              <a:buClr>
                <a:srgbClr val="F18E00"/>
              </a:buClr>
              <a:buSzPts val="1200"/>
              <a:buFont typeface="Trebuchet MS"/>
              <a:buChar char="•"/>
            </a:pPr>
            <a:endParaRPr sz="2000" dirty="0"/>
          </a:p>
          <a:p>
            <a:pPr marL="342900" marR="0" lvl="0" indent="-342900" algn="l" rtl="0">
              <a:lnSpc>
                <a:spcPct val="90000"/>
              </a:lnSpc>
              <a:spcBef>
                <a:spcPts val="240"/>
              </a:spcBef>
              <a:spcAft>
                <a:spcPts val="0"/>
              </a:spcAft>
              <a:buClr>
                <a:srgbClr val="F18E00"/>
              </a:buClr>
              <a:buSzPts val="1200"/>
              <a:buFont typeface="Trebuchet MS"/>
              <a:buChar char="•"/>
            </a:pPr>
            <a:r>
              <a:rPr lang="nl-NL" sz="2000" b="0" i="0" u="none" dirty="0">
                <a:solidFill>
                  <a:schemeClr val="dk1"/>
                </a:solidFill>
                <a:latin typeface="Trebuchet MS"/>
                <a:ea typeface="Trebuchet MS"/>
                <a:cs typeface="Trebuchet MS"/>
                <a:sym typeface="Trebuchet MS"/>
              </a:rPr>
              <a:t>Serieboeken </a:t>
            </a:r>
          </a:p>
          <a:p>
            <a:pPr marL="342900" marR="0" lvl="0" indent="-342900" algn="l" rtl="0">
              <a:lnSpc>
                <a:spcPct val="90000"/>
              </a:lnSpc>
              <a:spcBef>
                <a:spcPts val="240"/>
              </a:spcBef>
              <a:spcAft>
                <a:spcPts val="0"/>
              </a:spcAft>
              <a:buClr>
                <a:srgbClr val="F18E00"/>
              </a:buClr>
              <a:buSzPts val="1200"/>
              <a:buFont typeface="Trebuchet MS"/>
              <a:buChar char="•"/>
            </a:pPr>
            <a:endParaRPr sz="2000" dirty="0"/>
          </a:p>
          <a:p>
            <a:pPr marL="342900" marR="0" lvl="0" indent="-342900" algn="l" rtl="0">
              <a:lnSpc>
                <a:spcPct val="90000"/>
              </a:lnSpc>
              <a:spcBef>
                <a:spcPts val="240"/>
              </a:spcBef>
              <a:spcAft>
                <a:spcPts val="0"/>
              </a:spcAft>
              <a:buClr>
                <a:srgbClr val="F18E00"/>
              </a:buClr>
              <a:buSzPts val="1200"/>
              <a:buFont typeface="Trebuchet MS"/>
              <a:buChar char="•"/>
            </a:pPr>
            <a:r>
              <a:rPr lang="nl-NL" sz="2000" b="0" i="0" u="none" dirty="0">
                <a:solidFill>
                  <a:schemeClr val="dk1"/>
                </a:solidFill>
                <a:latin typeface="Trebuchet MS"/>
                <a:ea typeface="Trebuchet MS"/>
                <a:cs typeface="Trebuchet MS"/>
                <a:sym typeface="Trebuchet MS"/>
              </a:rPr>
              <a:t>Rijk taalgebruik (níet AVI/CLIB-gebonden)</a:t>
            </a:r>
          </a:p>
          <a:p>
            <a:pPr marL="342900" marR="0" lvl="0" indent="-342900" algn="l" rtl="0">
              <a:lnSpc>
                <a:spcPct val="90000"/>
              </a:lnSpc>
              <a:spcBef>
                <a:spcPts val="240"/>
              </a:spcBef>
              <a:spcAft>
                <a:spcPts val="0"/>
              </a:spcAft>
              <a:buClr>
                <a:srgbClr val="F18E00"/>
              </a:buClr>
              <a:buSzPts val="1200"/>
              <a:buFont typeface="Trebuchet MS"/>
              <a:buChar char="•"/>
            </a:pPr>
            <a:endParaRPr sz="2000" dirty="0"/>
          </a:p>
          <a:p>
            <a:pPr marL="342900" marR="0" lvl="0" indent="-342900" algn="l" rtl="0">
              <a:lnSpc>
                <a:spcPct val="90000"/>
              </a:lnSpc>
              <a:spcBef>
                <a:spcPts val="240"/>
              </a:spcBef>
              <a:spcAft>
                <a:spcPts val="0"/>
              </a:spcAft>
              <a:buClr>
                <a:srgbClr val="F18E00"/>
              </a:buClr>
              <a:buSzPts val="1200"/>
              <a:buFont typeface="Trebuchet MS"/>
              <a:buChar char="•"/>
            </a:pPr>
            <a:r>
              <a:rPr lang="nl-NL" sz="2000" b="0" i="0" u="none" dirty="0">
                <a:solidFill>
                  <a:schemeClr val="dk1"/>
                </a:solidFill>
                <a:latin typeface="Trebuchet MS"/>
                <a:ea typeface="Trebuchet MS"/>
                <a:cs typeface="Trebuchet MS"/>
                <a:sym typeface="Trebuchet MS"/>
              </a:rPr>
              <a:t>Elementaire verhaalstructuur</a:t>
            </a:r>
          </a:p>
          <a:p>
            <a:pPr marL="342900" marR="0" lvl="0" indent="-342900" algn="l" rtl="0">
              <a:lnSpc>
                <a:spcPct val="90000"/>
              </a:lnSpc>
              <a:spcBef>
                <a:spcPts val="240"/>
              </a:spcBef>
              <a:spcAft>
                <a:spcPts val="0"/>
              </a:spcAft>
              <a:buClr>
                <a:srgbClr val="F18E00"/>
              </a:buClr>
              <a:buSzPts val="1200"/>
              <a:buFont typeface="Trebuchet MS"/>
              <a:buChar char="•"/>
            </a:pPr>
            <a:endParaRPr sz="2000" dirty="0"/>
          </a:p>
          <a:p>
            <a:pPr marL="342900" marR="0" lvl="0" indent="-342900" algn="l" rtl="0">
              <a:lnSpc>
                <a:spcPct val="90000"/>
              </a:lnSpc>
              <a:spcBef>
                <a:spcPts val="240"/>
              </a:spcBef>
              <a:spcAft>
                <a:spcPts val="0"/>
              </a:spcAft>
              <a:buClr>
                <a:srgbClr val="F18E00"/>
              </a:buClr>
              <a:buSzPts val="1200"/>
              <a:buFont typeface="Trebuchet MS"/>
              <a:buChar char="•"/>
            </a:pPr>
            <a:r>
              <a:rPr lang="nl-NL" sz="2000" b="0" i="0" u="none" dirty="0">
                <a:solidFill>
                  <a:schemeClr val="dk1"/>
                </a:solidFill>
                <a:latin typeface="Trebuchet MS"/>
                <a:ea typeface="Trebuchet MS"/>
                <a:cs typeface="Trebuchet MS"/>
                <a:sym typeface="Trebuchet MS"/>
              </a:rPr>
              <a:t>Veel tekst, beperkte relevante afbeeldingen</a:t>
            </a:r>
          </a:p>
          <a:p>
            <a:pPr marL="342900" marR="0" lvl="0" indent="-342900" algn="l" rtl="0">
              <a:lnSpc>
                <a:spcPct val="90000"/>
              </a:lnSpc>
              <a:spcBef>
                <a:spcPts val="240"/>
              </a:spcBef>
              <a:spcAft>
                <a:spcPts val="0"/>
              </a:spcAft>
              <a:buClr>
                <a:srgbClr val="F18E00"/>
              </a:buClr>
              <a:buSzPts val="1200"/>
              <a:buFont typeface="Trebuchet MS"/>
              <a:buChar char="•"/>
            </a:pPr>
            <a:endParaRPr sz="2000" dirty="0"/>
          </a:p>
          <a:p>
            <a:pPr marL="342900" marR="0" lvl="0" indent="-342900" algn="l" rtl="0">
              <a:lnSpc>
                <a:spcPct val="90000"/>
              </a:lnSpc>
              <a:spcBef>
                <a:spcPts val="240"/>
              </a:spcBef>
              <a:spcAft>
                <a:spcPts val="0"/>
              </a:spcAft>
              <a:buClr>
                <a:srgbClr val="F18E00"/>
              </a:buClr>
              <a:buSzPts val="1200"/>
              <a:buFont typeface="Trebuchet MS"/>
              <a:buChar char="•"/>
            </a:pPr>
            <a:r>
              <a:rPr lang="nl-NL" sz="2000" b="0" i="0" u="none" dirty="0">
                <a:solidFill>
                  <a:schemeClr val="dk1"/>
                </a:solidFill>
                <a:latin typeface="Trebuchet MS"/>
                <a:ea typeface="Trebuchet MS"/>
                <a:cs typeface="Trebuchet MS"/>
                <a:sym typeface="Trebuchet MS"/>
              </a:rPr>
              <a:t>Multiperspectiviteit + interesse!</a:t>
            </a:r>
          </a:p>
          <a:p>
            <a:pPr marL="342900" marR="0" lvl="0" indent="-342900" algn="l" rtl="0">
              <a:lnSpc>
                <a:spcPct val="90000"/>
              </a:lnSpc>
              <a:spcBef>
                <a:spcPts val="240"/>
              </a:spcBef>
              <a:spcAft>
                <a:spcPts val="0"/>
              </a:spcAft>
              <a:buClr>
                <a:srgbClr val="F18E00"/>
              </a:buClr>
              <a:buSzPts val="1200"/>
              <a:buFont typeface="Trebuchet MS"/>
              <a:buChar char="•"/>
            </a:pPr>
            <a:endParaRPr sz="2000" dirty="0"/>
          </a:p>
          <a:p>
            <a:pPr marL="342900" marR="0" lvl="0" indent="-342900" algn="l" rtl="0">
              <a:lnSpc>
                <a:spcPct val="90000"/>
              </a:lnSpc>
              <a:spcBef>
                <a:spcPts val="240"/>
              </a:spcBef>
              <a:spcAft>
                <a:spcPts val="0"/>
              </a:spcAft>
              <a:buClr>
                <a:srgbClr val="F18E00"/>
              </a:buClr>
              <a:buSzPts val="1200"/>
              <a:buFont typeface="Trebuchet MS"/>
              <a:buChar char="•"/>
            </a:pPr>
            <a:r>
              <a:rPr lang="nl-NL" sz="2000" b="0" i="0" u="none" dirty="0">
                <a:solidFill>
                  <a:schemeClr val="dk1"/>
                </a:solidFill>
                <a:latin typeface="Trebuchet MS"/>
                <a:ea typeface="Trebuchet MS"/>
                <a:cs typeface="Trebuchet MS"/>
                <a:sym typeface="Trebuchet MS"/>
              </a:rPr>
              <a:t>Groep 5: B-boeken zelf lezen, C-boeken voorlezen</a:t>
            </a:r>
            <a:endParaRPr sz="2000" dirty="0"/>
          </a:p>
          <a:p>
            <a:pPr marL="342900">
              <a:lnSpc>
                <a:spcPct val="90000"/>
              </a:lnSpc>
              <a:spcBef>
                <a:spcPts val="240"/>
              </a:spcBef>
              <a:buSzPts val="1200"/>
              <a:buNone/>
            </a:pPr>
            <a:r>
              <a:rPr lang="nl-NL" sz="2000" dirty="0"/>
              <a:t>					</a:t>
            </a:r>
          </a:p>
          <a:p>
            <a:pPr marL="342900">
              <a:lnSpc>
                <a:spcPct val="90000"/>
              </a:lnSpc>
              <a:spcBef>
                <a:spcPts val="240"/>
              </a:spcBef>
              <a:buSzPts val="1200"/>
              <a:buNone/>
            </a:pPr>
            <a:r>
              <a:rPr lang="nl-NL" sz="2000" dirty="0"/>
              <a:t>				Boekenlijst!</a:t>
            </a:r>
            <a:endParaRPr sz="2000" b="0" i="0" u="none" dirty="0">
              <a:solidFill>
                <a:schemeClr val="dk1"/>
              </a:solidFill>
              <a:latin typeface="Trebuchet MS"/>
              <a:ea typeface="Trebuchet MS"/>
              <a:cs typeface="Trebuchet MS"/>
              <a:sym typeface="Trebuchet MS"/>
            </a:endParaRPr>
          </a:p>
          <a:p>
            <a:pPr marL="342900" marR="0" lvl="0" indent="-342900" algn="l" rtl="0">
              <a:lnSpc>
                <a:spcPct val="90000"/>
              </a:lnSpc>
              <a:spcBef>
                <a:spcPts val="180"/>
              </a:spcBef>
              <a:spcAft>
                <a:spcPts val="0"/>
              </a:spcAft>
              <a:buClr>
                <a:srgbClr val="F18E00"/>
              </a:buClr>
              <a:buSzPts val="900"/>
              <a:buFont typeface="Trebuchet MS"/>
              <a:buNone/>
            </a:pPr>
            <a:endParaRPr sz="900" b="0" i="0" u="none" dirty="0">
              <a:solidFill>
                <a:schemeClr val="dk1"/>
              </a:solidFill>
              <a:latin typeface="Trebuchet MS"/>
              <a:ea typeface="Trebuchet MS"/>
              <a:cs typeface="Trebuchet MS"/>
              <a:sym typeface="Trebuchet MS"/>
            </a:endParaRPr>
          </a:p>
          <a:p>
            <a:pPr marL="342900" marR="0" lvl="0" indent="-285750" algn="l" rtl="0">
              <a:spcBef>
                <a:spcPts val="180"/>
              </a:spcBef>
              <a:spcAft>
                <a:spcPts val="0"/>
              </a:spcAft>
              <a:buClr>
                <a:srgbClr val="F18E00"/>
              </a:buClr>
              <a:buSzPts val="900"/>
              <a:buFont typeface="Trebuchet MS"/>
              <a:buNone/>
            </a:pPr>
            <a:endParaRPr sz="900" b="0" i="0" u="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765486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4"/>
          <p:cNvSpPr txBox="1">
            <a:spLocks noGrp="1"/>
          </p:cNvSpPr>
          <p:nvPr>
            <p:ph type="title"/>
          </p:nvPr>
        </p:nvSpPr>
        <p:spPr>
          <a:xfrm>
            <a:off x="1268412" y="950912"/>
            <a:ext cx="7119937" cy="6064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18E00"/>
              </a:buClr>
              <a:buSzPts val="3800"/>
              <a:buFont typeface="Trebuchet MS"/>
              <a:buNone/>
            </a:pPr>
            <a:r>
              <a:rPr lang="nl-NL" dirty="0"/>
              <a:t>Voorlezen integreren in thema!</a:t>
            </a:r>
            <a:endParaRPr dirty="0">
              <a:solidFill>
                <a:srgbClr val="FF0000"/>
              </a:solidFill>
            </a:endParaRPr>
          </a:p>
        </p:txBody>
      </p:sp>
      <p:sp>
        <p:nvSpPr>
          <p:cNvPr id="430" name="Google Shape;430;p64"/>
          <p:cNvSpPr txBox="1">
            <a:spLocks noGrp="1"/>
          </p:cNvSpPr>
          <p:nvPr>
            <p:ph type="body" idx="1"/>
          </p:nvPr>
        </p:nvSpPr>
        <p:spPr>
          <a:xfrm>
            <a:off x="1400614" y="2068513"/>
            <a:ext cx="7119937" cy="4694237"/>
          </a:xfrm>
          <a:prstGeom prst="rect">
            <a:avLst/>
          </a:prstGeom>
          <a:noFill/>
          <a:ln>
            <a:noFill/>
          </a:ln>
        </p:spPr>
        <p:txBody>
          <a:bodyPr spcFirstLastPara="1" wrap="square" lIns="91425" tIns="45700" rIns="91425" bIns="45700" anchor="t" anchorCtr="0">
            <a:noAutofit/>
          </a:bodyPr>
          <a:lstStyle/>
          <a:p>
            <a:pPr marL="0" lvl="0" indent="0">
              <a:lnSpc>
                <a:spcPct val="80000"/>
              </a:lnSpc>
              <a:spcBef>
                <a:spcPts val="0"/>
              </a:spcBef>
              <a:buSzPts val="2400"/>
              <a:buNone/>
            </a:pPr>
            <a:r>
              <a:rPr lang="nl-NL" dirty="0"/>
              <a:t>Kies een taalrijke </a:t>
            </a:r>
            <a:r>
              <a:rPr lang="nl-NL" dirty="0" err="1"/>
              <a:t>fictie-boek</a:t>
            </a:r>
            <a:r>
              <a:rPr lang="nl-NL" dirty="0"/>
              <a:t> dat past bij het </a:t>
            </a:r>
            <a:r>
              <a:rPr lang="nl-NL" dirty="0" smtClean="0"/>
              <a:t>kernconcept/thema, </a:t>
            </a:r>
            <a:r>
              <a:rPr lang="nl-NL" dirty="0"/>
              <a:t>en lees elke dag minimaal 20 minuten voor!</a:t>
            </a:r>
          </a:p>
          <a:p>
            <a:pPr marL="342900" lvl="0">
              <a:lnSpc>
                <a:spcPct val="80000"/>
              </a:lnSpc>
              <a:spcBef>
                <a:spcPts val="480"/>
              </a:spcBef>
              <a:buSzPts val="2400"/>
              <a:buNone/>
            </a:pPr>
            <a:r>
              <a:rPr lang="nl-NL" dirty="0"/>
              <a:t>	</a:t>
            </a:r>
            <a:r>
              <a:rPr lang="nl-NL" u="sng" dirty="0">
                <a:solidFill>
                  <a:schemeClr val="hlink"/>
                </a:solidFill>
                <a:hlinkClick r:id="rId3"/>
              </a:rPr>
              <a:t>www.leesbevorderingindeklas.nl</a:t>
            </a:r>
            <a:endParaRPr lang="nl-NL" dirty="0"/>
          </a:p>
          <a:p>
            <a:pPr marL="342900" lvl="0">
              <a:lnSpc>
                <a:spcPct val="80000"/>
              </a:lnSpc>
              <a:spcBef>
                <a:spcPts val="480"/>
              </a:spcBef>
              <a:buSzPts val="2400"/>
              <a:buNone/>
            </a:pPr>
            <a:r>
              <a:rPr lang="nl-NL" dirty="0"/>
              <a:t>	boeken van uitgeverij Kluitman</a:t>
            </a:r>
          </a:p>
          <a:p>
            <a:pPr marL="342900" lvl="0">
              <a:lnSpc>
                <a:spcPct val="80000"/>
              </a:lnSpc>
              <a:spcBef>
                <a:spcPts val="480"/>
              </a:spcBef>
              <a:buSzPts val="2400"/>
              <a:buNone/>
            </a:pPr>
            <a:endParaRPr lang="nl-NL" dirty="0"/>
          </a:p>
          <a:p>
            <a:pPr marL="342900" lvl="0">
              <a:spcBef>
                <a:spcPts val="560"/>
              </a:spcBef>
              <a:buSzPts val="2800"/>
            </a:pPr>
            <a:r>
              <a:rPr lang="nl-NL" dirty="0"/>
              <a:t>Gezamenlijke activiteit</a:t>
            </a:r>
          </a:p>
          <a:p>
            <a:pPr marL="342900" lvl="0">
              <a:spcBef>
                <a:spcPts val="560"/>
              </a:spcBef>
              <a:buSzPts val="2800"/>
            </a:pPr>
            <a:r>
              <a:rPr lang="nl-NL" dirty="0"/>
              <a:t>Kennisuitbreiding, boekkeuze</a:t>
            </a:r>
          </a:p>
          <a:p>
            <a:pPr marL="342900" lvl="0">
              <a:spcBef>
                <a:spcPts val="560"/>
              </a:spcBef>
              <a:buSzPts val="2800"/>
            </a:pPr>
            <a:r>
              <a:rPr lang="nl-NL" dirty="0"/>
              <a:t>Motivatie en beleving</a:t>
            </a:r>
          </a:p>
          <a:p>
            <a:pPr marL="342900" lvl="0">
              <a:spcBef>
                <a:spcPts val="560"/>
              </a:spcBef>
              <a:buSzPts val="2800"/>
            </a:pPr>
            <a:r>
              <a:rPr lang="nl-NL" dirty="0"/>
              <a:t>Woordenschat</a:t>
            </a:r>
          </a:p>
          <a:p>
            <a:pPr marL="342900" lvl="0">
              <a:lnSpc>
                <a:spcPct val="80000"/>
              </a:lnSpc>
              <a:spcBef>
                <a:spcPts val="480"/>
              </a:spcBef>
              <a:buSzPts val="2400"/>
              <a:buNone/>
            </a:pPr>
            <a:endParaRPr lang="nl-NL" dirty="0"/>
          </a:p>
          <a:p>
            <a:pPr marL="342900" marR="0" lvl="0" indent="-342900" algn="l" rtl="0">
              <a:lnSpc>
                <a:spcPct val="100000"/>
              </a:lnSpc>
              <a:spcBef>
                <a:spcPts val="0"/>
              </a:spcBef>
              <a:spcAft>
                <a:spcPts val="0"/>
              </a:spcAft>
              <a:buClr>
                <a:srgbClr val="F18E00"/>
              </a:buClr>
              <a:buSzPts val="2800"/>
              <a:buFont typeface="Trebuchet MS"/>
              <a:buChar char="•"/>
            </a:pPr>
            <a:endParaRPr lang="nl-NL" sz="2800" b="0" i="0" u="none" dirty="0">
              <a:solidFill>
                <a:schemeClr val="dk1"/>
              </a:solidFill>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F18E00"/>
              </a:buClr>
              <a:buSzPts val="2800"/>
              <a:buFont typeface="Trebuchet MS"/>
              <a:buChar char="•"/>
            </a:pPr>
            <a:endParaRPr lang="nl-NL" dirty="0"/>
          </a:p>
        </p:txBody>
      </p:sp>
      <p:pic>
        <p:nvPicPr>
          <p:cNvPr id="2052" name="Picture 4" descr="Hoe SEO, SEA versterkt en andersom - Diamedia Min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9820" y="5449887"/>
            <a:ext cx="1523271" cy="101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715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74"/>
          <p:cNvSpPr txBox="1">
            <a:spLocks noGrp="1"/>
          </p:cNvSpPr>
          <p:nvPr>
            <p:ph type="title"/>
          </p:nvPr>
        </p:nvSpPr>
        <p:spPr>
          <a:xfrm>
            <a:off x="1268411" y="585152"/>
            <a:ext cx="7119937" cy="6064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18E00"/>
              </a:buClr>
              <a:buSzPts val="4000"/>
              <a:buFont typeface="Trebuchet MS"/>
              <a:buNone/>
            </a:pPr>
            <a:r>
              <a:rPr lang="nl-NL" sz="4000" dirty="0" smtClean="0"/>
              <a:t>Tekstlessen </a:t>
            </a:r>
            <a:r>
              <a:rPr lang="nl-NL" sz="4000" dirty="0"/>
              <a:t>bij het thema</a:t>
            </a:r>
            <a:r>
              <a:rPr lang="nl-NL" sz="4000" i="0" u="none" dirty="0">
                <a:solidFill>
                  <a:srgbClr val="F18E00"/>
                </a:solidFill>
                <a:latin typeface="Trebuchet MS"/>
                <a:ea typeface="Trebuchet MS"/>
                <a:cs typeface="Trebuchet MS"/>
                <a:sym typeface="Trebuchet MS"/>
              </a:rPr>
              <a:t> </a:t>
            </a:r>
            <a:endParaRPr dirty="0"/>
          </a:p>
        </p:txBody>
      </p:sp>
      <p:sp>
        <p:nvSpPr>
          <p:cNvPr id="497" name="Google Shape;497;p74"/>
          <p:cNvSpPr txBox="1">
            <a:spLocks noGrp="1"/>
          </p:cNvSpPr>
          <p:nvPr>
            <p:ph type="body" idx="1"/>
          </p:nvPr>
        </p:nvSpPr>
        <p:spPr>
          <a:xfrm>
            <a:off x="992779" y="1521255"/>
            <a:ext cx="7119937" cy="4694237"/>
          </a:xfrm>
          <a:prstGeom prst="rect">
            <a:avLst/>
          </a:prstGeom>
          <a:noFill/>
          <a:ln>
            <a:noFill/>
          </a:ln>
        </p:spPr>
        <p:txBody>
          <a:bodyPr spcFirstLastPara="1" wrap="square" lIns="91425" tIns="45700" rIns="91425" bIns="45700" anchor="t" anchorCtr="0">
            <a:noAutofit/>
          </a:bodyPr>
          <a:lstStyle/>
          <a:p>
            <a:pPr marL="0" lvl="0" indent="0">
              <a:lnSpc>
                <a:spcPct val="80000"/>
              </a:lnSpc>
              <a:spcBef>
                <a:spcPts val="476"/>
              </a:spcBef>
              <a:buSzPts val="2380"/>
              <a:buNone/>
            </a:pPr>
            <a:endParaRPr lang="nl-NL" dirty="0"/>
          </a:p>
          <a:p>
            <a:pPr marL="342900" lvl="0">
              <a:lnSpc>
                <a:spcPct val="80000"/>
              </a:lnSpc>
              <a:spcBef>
                <a:spcPts val="476"/>
              </a:spcBef>
              <a:buSzPts val="2380"/>
              <a:buFont typeface="Arial" panose="020B0604020202020204" pitchFamily="34" charset="0"/>
              <a:buChar char="•"/>
            </a:pPr>
            <a:r>
              <a:rPr lang="nl-NL" dirty="0" smtClean="0"/>
              <a:t>1 </a:t>
            </a:r>
            <a:r>
              <a:rPr lang="nl-NL" dirty="0"/>
              <a:t>keer per </a:t>
            </a:r>
            <a:r>
              <a:rPr lang="nl-NL" dirty="0" smtClean="0"/>
              <a:t>week rijke tekst</a:t>
            </a:r>
            <a:endParaRPr lang="nl-NL" dirty="0"/>
          </a:p>
          <a:p>
            <a:pPr marL="0" lvl="0" indent="0">
              <a:lnSpc>
                <a:spcPct val="80000"/>
              </a:lnSpc>
              <a:spcBef>
                <a:spcPts val="476"/>
              </a:spcBef>
              <a:buSzPts val="2380"/>
              <a:buNone/>
            </a:pPr>
            <a:endParaRPr lang="nl-NL" dirty="0"/>
          </a:p>
          <a:p>
            <a:pPr marL="342900" lvl="0">
              <a:lnSpc>
                <a:spcPct val="80000"/>
              </a:lnSpc>
              <a:spcBef>
                <a:spcPts val="476"/>
              </a:spcBef>
              <a:buSzPts val="2380"/>
              <a:buFont typeface="Arial" panose="020B0604020202020204" pitchFamily="34" charset="0"/>
              <a:buChar char="•"/>
            </a:pPr>
            <a:r>
              <a:rPr lang="nl-NL" dirty="0"/>
              <a:t>Voorlezen en stillezen/luisteren</a:t>
            </a:r>
          </a:p>
          <a:p>
            <a:pPr marL="0" lvl="0" indent="0">
              <a:lnSpc>
                <a:spcPct val="80000"/>
              </a:lnSpc>
              <a:spcBef>
                <a:spcPts val="476"/>
              </a:spcBef>
              <a:buSzPts val="2380"/>
              <a:buNone/>
            </a:pPr>
            <a:endParaRPr lang="nl-NL" dirty="0"/>
          </a:p>
          <a:p>
            <a:pPr marL="342900" lvl="0">
              <a:lnSpc>
                <a:spcPct val="80000"/>
              </a:lnSpc>
              <a:spcBef>
                <a:spcPts val="476"/>
              </a:spcBef>
              <a:buSzPts val="2380"/>
              <a:buFont typeface="Arial" panose="020B0604020202020204" pitchFamily="34" charset="0"/>
              <a:buChar char="•"/>
            </a:pPr>
            <a:r>
              <a:rPr lang="nl-NL" dirty="0" smtClean="0"/>
              <a:t>Ondersteuning leerlingen</a:t>
            </a:r>
          </a:p>
          <a:p>
            <a:pPr marL="0" lvl="0" indent="0">
              <a:lnSpc>
                <a:spcPct val="80000"/>
              </a:lnSpc>
              <a:spcBef>
                <a:spcPts val="476"/>
              </a:spcBef>
              <a:buSzPts val="2380"/>
              <a:buNone/>
            </a:pPr>
            <a:endParaRPr lang="nl-NL" dirty="0" smtClean="0"/>
          </a:p>
          <a:p>
            <a:pPr marL="342900" lvl="0">
              <a:lnSpc>
                <a:spcPct val="80000"/>
              </a:lnSpc>
              <a:spcBef>
                <a:spcPts val="476"/>
              </a:spcBef>
              <a:buSzPts val="2380"/>
              <a:buFont typeface="Arial" panose="020B0604020202020204" pitchFamily="34" charset="0"/>
              <a:buChar char="•"/>
            </a:pPr>
            <a:r>
              <a:rPr lang="nl-NL" dirty="0" smtClean="0">
                <a:solidFill>
                  <a:srgbClr val="002060"/>
                </a:solidFill>
              </a:rPr>
              <a:t>Praten en schrijven</a:t>
            </a:r>
            <a:endParaRPr lang="nl-NL" dirty="0">
              <a:solidFill>
                <a:srgbClr val="002060"/>
              </a:solidFill>
            </a:endParaRPr>
          </a:p>
          <a:p>
            <a:pPr marL="0" lvl="0" indent="0">
              <a:lnSpc>
                <a:spcPct val="80000"/>
              </a:lnSpc>
              <a:spcBef>
                <a:spcPts val="476"/>
              </a:spcBef>
              <a:buSzPts val="2380"/>
              <a:buNone/>
            </a:pPr>
            <a:endParaRPr lang="nl-NL" sz="2380" dirty="0"/>
          </a:p>
          <a:p>
            <a:pPr marL="342900" marR="0" lvl="0" indent="-165100" algn="l" rtl="0">
              <a:spcBef>
                <a:spcPts val="560"/>
              </a:spcBef>
              <a:spcAft>
                <a:spcPts val="0"/>
              </a:spcAft>
              <a:buClr>
                <a:srgbClr val="F18E00"/>
              </a:buClr>
              <a:buSzPts val="2800"/>
              <a:buFont typeface="Trebuchet MS"/>
              <a:buNone/>
            </a:pPr>
            <a:endParaRPr sz="2800" b="0" i="0" u="none" dirty="0">
              <a:solidFill>
                <a:schemeClr val="dk1"/>
              </a:solidFill>
              <a:latin typeface="Trebuchet MS"/>
              <a:ea typeface="Trebuchet MS"/>
              <a:cs typeface="Trebuchet MS"/>
              <a:sym typeface="Trebuchet MS"/>
            </a:endParaRPr>
          </a:p>
        </p:txBody>
      </p:sp>
      <p:pic>
        <p:nvPicPr>
          <p:cNvPr id="2" name="Afbeelding 1">
            <a:extLst>
              <a:ext uri="{FF2B5EF4-FFF2-40B4-BE49-F238E27FC236}">
                <a16:creationId xmlns:a16="http://schemas.microsoft.com/office/drawing/2014/main" id="{A65FD033-5A79-473B-81DD-976329E7AF74}"/>
              </a:ext>
            </a:extLst>
          </p:cNvPr>
          <p:cNvPicPr>
            <a:picLocks noChangeAspect="1"/>
          </p:cNvPicPr>
          <p:nvPr/>
        </p:nvPicPr>
        <p:blipFill>
          <a:blip r:embed="rId3"/>
          <a:stretch>
            <a:fillRect/>
          </a:stretch>
        </p:blipFill>
        <p:spPr>
          <a:xfrm>
            <a:off x="6421463" y="1521255"/>
            <a:ext cx="1691253" cy="1268440"/>
          </a:xfrm>
          <a:prstGeom prst="rect">
            <a:avLst/>
          </a:prstGeom>
        </p:spPr>
      </p:pic>
      <p:pic>
        <p:nvPicPr>
          <p:cNvPr id="3" name="Afbeelding 2">
            <a:extLst>
              <a:ext uri="{FF2B5EF4-FFF2-40B4-BE49-F238E27FC236}">
                <a16:creationId xmlns:a16="http://schemas.microsoft.com/office/drawing/2014/main" id="{83DDE20E-130D-4D67-8975-252E63AF4192}"/>
              </a:ext>
            </a:extLst>
          </p:cNvPr>
          <p:cNvPicPr>
            <a:picLocks noChangeAspect="1"/>
          </p:cNvPicPr>
          <p:nvPr/>
        </p:nvPicPr>
        <p:blipFill>
          <a:blip r:embed="rId4"/>
          <a:stretch>
            <a:fillRect/>
          </a:stretch>
        </p:blipFill>
        <p:spPr>
          <a:xfrm>
            <a:off x="399192" y="5336745"/>
            <a:ext cx="2443831" cy="1236235"/>
          </a:xfrm>
          <a:prstGeom prst="rect">
            <a:avLst/>
          </a:prstGeom>
        </p:spPr>
      </p:pic>
    </p:spTree>
    <p:extLst>
      <p:ext uri="{BB962C8B-B14F-4D97-AF65-F5344CB8AC3E}">
        <p14:creationId xmlns:p14="http://schemas.microsoft.com/office/powerpoint/2010/main" val="897014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8"/>
          <p:cNvSpPr txBox="1">
            <a:spLocks noGrp="1"/>
          </p:cNvSpPr>
          <p:nvPr>
            <p:ph type="title"/>
          </p:nvPr>
        </p:nvSpPr>
        <p:spPr>
          <a:xfrm>
            <a:off x="1579562" y="992187"/>
            <a:ext cx="6720376" cy="7826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18E00"/>
              </a:buClr>
              <a:buSzPts val="2400"/>
              <a:buFont typeface="Trebuchet MS"/>
              <a:buNone/>
            </a:pPr>
            <a:r>
              <a:rPr lang="nl-NL" sz="2800" b="0" i="0" u="none" dirty="0">
                <a:solidFill>
                  <a:srgbClr val="F18E00"/>
                </a:solidFill>
                <a:latin typeface="Trebuchet MS"/>
                <a:ea typeface="Trebuchet MS"/>
                <a:cs typeface="Trebuchet MS"/>
                <a:sym typeface="Trebuchet MS"/>
              </a:rPr>
              <a:t>Voorwaarde: kwalitatief goede teksten</a:t>
            </a:r>
            <a:endParaRPr sz="2800" dirty="0"/>
          </a:p>
        </p:txBody>
      </p:sp>
      <p:sp>
        <p:nvSpPr>
          <p:cNvPr id="459" name="Google Shape;459;p68"/>
          <p:cNvSpPr txBox="1">
            <a:spLocks noGrp="1"/>
          </p:cNvSpPr>
          <p:nvPr>
            <p:ph type="body" idx="4294967295"/>
          </p:nvPr>
        </p:nvSpPr>
        <p:spPr>
          <a:xfrm>
            <a:off x="1444336" y="1595803"/>
            <a:ext cx="6172200" cy="440494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18E00"/>
              </a:buClr>
              <a:buSzPts val="2380"/>
              <a:buFont typeface="Trebuchet MS"/>
              <a:buNone/>
            </a:pPr>
            <a:endParaRPr lang="nl-NL" sz="2380" b="0" i="0" u="none" strike="noStrike" cap="none" dirty="0">
              <a:solidFill>
                <a:schemeClr val="dk1"/>
              </a:solidFill>
              <a:latin typeface="Trebuchet MS"/>
              <a:ea typeface="Trebuchet MS"/>
              <a:cs typeface="Trebuchet MS"/>
              <a:sym typeface="Trebuchet MS"/>
            </a:endParaRPr>
          </a:p>
          <a:p>
            <a:pPr marL="0" marR="0" lvl="0" indent="0" algn="l" rtl="0">
              <a:lnSpc>
                <a:spcPct val="80000"/>
              </a:lnSpc>
              <a:spcBef>
                <a:spcPts val="0"/>
              </a:spcBef>
              <a:spcAft>
                <a:spcPts val="0"/>
              </a:spcAft>
              <a:buClr>
                <a:srgbClr val="F18E00"/>
              </a:buClr>
              <a:buSzPts val="2380"/>
              <a:buFont typeface="Trebuchet MS"/>
              <a:buNone/>
            </a:pPr>
            <a:r>
              <a:rPr lang="nl-NL" sz="2380" b="0" i="0" u="none" strike="noStrike" cap="none" dirty="0">
                <a:solidFill>
                  <a:schemeClr val="dk1"/>
                </a:solidFill>
                <a:latin typeface="Trebuchet MS"/>
                <a:ea typeface="Trebuchet MS"/>
                <a:cs typeface="Trebuchet MS"/>
                <a:sym typeface="Trebuchet MS"/>
              </a:rPr>
              <a:t>Rijke taal:</a:t>
            </a:r>
            <a:endParaRPr dirty="0"/>
          </a:p>
          <a:p>
            <a:pPr marL="0" marR="0" lvl="0" indent="0" algn="l" rtl="0">
              <a:lnSpc>
                <a:spcPct val="80000"/>
              </a:lnSpc>
              <a:spcBef>
                <a:spcPts val="476"/>
              </a:spcBef>
              <a:spcAft>
                <a:spcPts val="0"/>
              </a:spcAft>
              <a:buClr>
                <a:srgbClr val="F18E00"/>
              </a:buClr>
              <a:buSzPts val="2380"/>
              <a:buFont typeface="Trebuchet MS"/>
              <a:buNone/>
            </a:pPr>
            <a:endParaRPr sz="2380" b="0" i="0" u="none" strike="noStrike" cap="none" dirty="0">
              <a:solidFill>
                <a:schemeClr val="dk1"/>
              </a:solidFill>
              <a:latin typeface="Trebuchet MS"/>
              <a:ea typeface="Trebuchet MS"/>
              <a:cs typeface="Trebuchet MS"/>
              <a:sym typeface="Trebuchet MS"/>
            </a:endParaRPr>
          </a:p>
          <a:p>
            <a:pPr marL="342900" marR="0" lvl="0" indent="-342900" algn="l" rtl="0">
              <a:lnSpc>
                <a:spcPct val="80000"/>
              </a:lnSpc>
              <a:spcBef>
                <a:spcPts val="408"/>
              </a:spcBef>
              <a:spcAft>
                <a:spcPts val="0"/>
              </a:spcAft>
              <a:buClr>
                <a:srgbClr val="F18E00"/>
              </a:buClr>
              <a:buSzPts val="2040"/>
              <a:buFont typeface="Trebuchet MS"/>
              <a:buChar char="•"/>
            </a:pPr>
            <a:r>
              <a:rPr lang="nl-NL" sz="2040" b="0" i="0" u="none" strike="noStrike" cap="none" dirty="0">
                <a:solidFill>
                  <a:schemeClr val="dk1"/>
                </a:solidFill>
                <a:latin typeface="Trebuchet MS"/>
                <a:ea typeface="Trebuchet MS"/>
                <a:cs typeface="Trebuchet MS"/>
                <a:sym typeface="Trebuchet MS"/>
              </a:rPr>
              <a:t>goede alinea- en verhaalstructuur</a:t>
            </a:r>
            <a:endParaRPr dirty="0"/>
          </a:p>
          <a:p>
            <a:pPr marL="342900" marR="0" lvl="0" indent="-342900" algn="l" rtl="0">
              <a:lnSpc>
                <a:spcPct val="80000"/>
              </a:lnSpc>
              <a:spcBef>
                <a:spcPts val="408"/>
              </a:spcBef>
              <a:spcAft>
                <a:spcPts val="0"/>
              </a:spcAft>
              <a:buClr>
                <a:srgbClr val="F18E00"/>
              </a:buClr>
              <a:buSzPts val="2040"/>
              <a:buFont typeface="Trebuchet MS"/>
              <a:buChar char="•"/>
            </a:pPr>
            <a:r>
              <a:rPr lang="nl-NL" sz="2040" b="0" i="0" u="none" strike="noStrike" cap="none" dirty="0">
                <a:solidFill>
                  <a:schemeClr val="dk1"/>
                </a:solidFill>
                <a:latin typeface="Trebuchet MS"/>
                <a:ea typeface="Trebuchet MS"/>
                <a:cs typeface="Trebuchet MS"/>
                <a:sym typeface="Trebuchet MS"/>
              </a:rPr>
              <a:t>verbindingswoorden en verwijswoorden </a:t>
            </a:r>
            <a:endParaRPr dirty="0"/>
          </a:p>
          <a:p>
            <a:pPr marL="342900" marR="0" lvl="0" indent="-342900" algn="l" rtl="0">
              <a:lnSpc>
                <a:spcPct val="80000"/>
              </a:lnSpc>
              <a:spcBef>
                <a:spcPts val="408"/>
              </a:spcBef>
              <a:spcAft>
                <a:spcPts val="0"/>
              </a:spcAft>
              <a:buClr>
                <a:srgbClr val="F18E00"/>
              </a:buClr>
              <a:buSzPts val="2040"/>
              <a:buFont typeface="Trebuchet MS"/>
              <a:buChar char="•"/>
            </a:pPr>
            <a:r>
              <a:rPr lang="nl-NL" sz="2040" b="0" i="0" u="none" strike="noStrike" cap="none" dirty="0">
                <a:solidFill>
                  <a:schemeClr val="dk1"/>
                </a:solidFill>
                <a:latin typeface="Trebuchet MS"/>
                <a:ea typeface="Trebuchet MS"/>
                <a:cs typeface="Trebuchet MS"/>
                <a:sym typeface="Trebuchet MS"/>
              </a:rPr>
              <a:t>rijke zinsbouw en woordenschat </a:t>
            </a:r>
            <a:endParaRPr dirty="0"/>
          </a:p>
          <a:p>
            <a:pPr marL="342900" marR="0" lvl="0" indent="-342900" algn="l" rtl="0">
              <a:lnSpc>
                <a:spcPct val="80000"/>
              </a:lnSpc>
              <a:spcBef>
                <a:spcPts val="408"/>
              </a:spcBef>
              <a:spcAft>
                <a:spcPts val="0"/>
              </a:spcAft>
              <a:buClr>
                <a:srgbClr val="F18E00"/>
              </a:buClr>
              <a:buSzPts val="2040"/>
              <a:buFont typeface="Trebuchet MS"/>
              <a:buChar char="•"/>
            </a:pPr>
            <a:r>
              <a:rPr lang="nl-NL" sz="2040" b="0" i="0" u="none" strike="noStrike" cap="none" dirty="0">
                <a:solidFill>
                  <a:schemeClr val="dk1"/>
                </a:solidFill>
                <a:latin typeface="Trebuchet MS"/>
                <a:ea typeface="Trebuchet MS"/>
                <a:cs typeface="Trebuchet MS"/>
                <a:sym typeface="Trebuchet MS"/>
              </a:rPr>
              <a:t>visuele elementen gekoppeld aan de tekst</a:t>
            </a:r>
            <a:endParaRPr dirty="0"/>
          </a:p>
          <a:p>
            <a:pPr marL="0" marR="0" lvl="0" indent="0" algn="l" rtl="0">
              <a:lnSpc>
                <a:spcPct val="80000"/>
              </a:lnSpc>
              <a:spcBef>
                <a:spcPts val="476"/>
              </a:spcBef>
              <a:spcAft>
                <a:spcPts val="0"/>
              </a:spcAft>
              <a:buClr>
                <a:srgbClr val="F18E00"/>
              </a:buClr>
              <a:buSzPts val="2380"/>
              <a:buFont typeface="Trebuchet MS"/>
              <a:buNone/>
            </a:pPr>
            <a:endParaRPr sz="2380" b="0" i="0" u="none" strike="noStrike" cap="none" dirty="0">
              <a:solidFill>
                <a:schemeClr val="dk1"/>
              </a:solidFill>
              <a:latin typeface="Trebuchet MS"/>
              <a:ea typeface="Trebuchet MS"/>
              <a:cs typeface="Trebuchet MS"/>
              <a:sym typeface="Trebuchet MS"/>
            </a:endParaRPr>
          </a:p>
          <a:p>
            <a:pPr marL="0" marR="0" lvl="0" indent="0" algn="l" rtl="0">
              <a:lnSpc>
                <a:spcPct val="80000"/>
              </a:lnSpc>
              <a:spcBef>
                <a:spcPts val="476"/>
              </a:spcBef>
              <a:spcAft>
                <a:spcPts val="0"/>
              </a:spcAft>
              <a:buClr>
                <a:srgbClr val="F18E00"/>
              </a:buClr>
              <a:buSzPts val="2380"/>
              <a:buFont typeface="Trebuchet MS"/>
              <a:buNone/>
            </a:pPr>
            <a:r>
              <a:rPr lang="nl-NL" sz="2380" b="0" i="0" u="none" strike="noStrike" cap="none" dirty="0">
                <a:solidFill>
                  <a:schemeClr val="dk1"/>
                </a:solidFill>
                <a:latin typeface="Trebuchet MS"/>
                <a:ea typeface="Trebuchet MS"/>
                <a:cs typeface="Trebuchet MS"/>
                <a:sym typeface="Trebuchet MS"/>
              </a:rPr>
              <a:t>Complexe teksten:</a:t>
            </a:r>
            <a:endParaRPr dirty="0"/>
          </a:p>
          <a:p>
            <a:pPr marL="2514600" marR="0" lvl="5" indent="-228600" algn="l" rtl="0">
              <a:lnSpc>
                <a:spcPct val="80000"/>
              </a:lnSpc>
              <a:spcBef>
                <a:spcPts val="374"/>
              </a:spcBef>
              <a:spcAft>
                <a:spcPts val="0"/>
              </a:spcAft>
              <a:buClr>
                <a:srgbClr val="F18E00"/>
              </a:buClr>
              <a:buSzPts val="1870"/>
              <a:buFont typeface="Trebuchet MS"/>
              <a:buChar char="•"/>
            </a:pPr>
            <a:r>
              <a:rPr lang="nl-NL" sz="1870" b="0" i="0" u="none" strike="noStrike" cap="none" dirty="0">
                <a:solidFill>
                  <a:srgbClr val="0070C0"/>
                </a:solidFill>
                <a:latin typeface="Trebuchet MS"/>
                <a:ea typeface="Trebuchet MS"/>
                <a:cs typeface="Trebuchet MS"/>
                <a:sym typeface="Trebuchet MS"/>
              </a:rPr>
              <a:t>Teksten uit tijdschriften</a:t>
            </a:r>
            <a:endParaRPr dirty="0"/>
          </a:p>
          <a:p>
            <a:pPr marL="2514600" marR="0" lvl="5" indent="-228600" algn="l" rtl="0">
              <a:lnSpc>
                <a:spcPct val="80000"/>
              </a:lnSpc>
              <a:spcBef>
                <a:spcPts val="374"/>
              </a:spcBef>
              <a:spcAft>
                <a:spcPts val="0"/>
              </a:spcAft>
              <a:buClr>
                <a:srgbClr val="F18E00"/>
              </a:buClr>
              <a:buSzPts val="1870"/>
              <a:buFont typeface="Trebuchet MS"/>
              <a:buChar char="•"/>
            </a:pPr>
            <a:r>
              <a:rPr lang="nl-NL" sz="1870" b="0" i="0" u="none" strike="noStrike" cap="none" dirty="0">
                <a:solidFill>
                  <a:srgbClr val="0070C0"/>
                </a:solidFill>
                <a:latin typeface="Trebuchet MS"/>
                <a:ea typeface="Trebuchet MS"/>
                <a:cs typeface="Trebuchet MS"/>
                <a:sym typeface="Trebuchet MS"/>
              </a:rPr>
              <a:t>Teksten uit zaakvakboeken van HAVO/VWO</a:t>
            </a:r>
            <a:endParaRPr dirty="0"/>
          </a:p>
          <a:p>
            <a:pPr marL="2514600" marR="0" lvl="5" indent="-228600" algn="l" rtl="0">
              <a:lnSpc>
                <a:spcPct val="80000"/>
              </a:lnSpc>
              <a:spcBef>
                <a:spcPts val="374"/>
              </a:spcBef>
              <a:spcAft>
                <a:spcPts val="0"/>
              </a:spcAft>
              <a:buClr>
                <a:srgbClr val="F18E00"/>
              </a:buClr>
              <a:buSzPts val="1870"/>
              <a:buFont typeface="Trebuchet MS"/>
              <a:buChar char="•"/>
            </a:pPr>
            <a:r>
              <a:rPr lang="nl-NL" sz="1870" b="0" i="0" u="none" strike="noStrike" cap="none" dirty="0">
                <a:solidFill>
                  <a:srgbClr val="0070C0"/>
                </a:solidFill>
                <a:latin typeface="Trebuchet MS"/>
                <a:ea typeface="Trebuchet MS"/>
                <a:cs typeface="Trebuchet MS"/>
                <a:sym typeface="Trebuchet MS"/>
              </a:rPr>
              <a:t>www.scientias.nl</a:t>
            </a:r>
            <a:endParaRPr sz="1870" b="0" i="0" u="none" strike="noStrike" cap="none" dirty="0">
              <a:solidFill>
                <a:srgbClr val="0070C0"/>
              </a:solidFill>
              <a:latin typeface="Trebuchet MS"/>
              <a:ea typeface="Trebuchet MS"/>
              <a:cs typeface="Trebuchet MS"/>
              <a:sym typeface="Trebuchet MS"/>
            </a:endParaRPr>
          </a:p>
          <a:p>
            <a:pPr marL="2514600" marR="0" lvl="5" indent="-228600" algn="l" rtl="0">
              <a:lnSpc>
                <a:spcPct val="80000"/>
              </a:lnSpc>
              <a:spcBef>
                <a:spcPts val="374"/>
              </a:spcBef>
              <a:spcAft>
                <a:spcPts val="0"/>
              </a:spcAft>
              <a:buClr>
                <a:srgbClr val="F18E00"/>
              </a:buClr>
              <a:buSzPts val="1870"/>
              <a:buFont typeface="Trebuchet MS"/>
              <a:buChar char="•"/>
            </a:pPr>
            <a:r>
              <a:rPr lang="nl-NL" sz="1870" b="0" i="0" u="sng" strike="noStrike" cap="none" dirty="0">
                <a:solidFill>
                  <a:schemeClr val="hlink"/>
                </a:solidFill>
                <a:latin typeface="Trebuchet MS"/>
                <a:ea typeface="Trebuchet MS"/>
                <a:cs typeface="Trebuchet MS"/>
                <a:sym typeface="Trebuchet MS"/>
                <a:hlinkClick r:id="rId3"/>
              </a:rPr>
              <a:t>www.kennislink.nl</a:t>
            </a:r>
            <a:endParaRPr sz="1870" b="0" i="0" u="none" strike="noStrike" cap="none" dirty="0">
              <a:solidFill>
                <a:srgbClr val="0070C0"/>
              </a:solidFill>
              <a:latin typeface="Trebuchet MS"/>
              <a:ea typeface="Trebuchet MS"/>
              <a:cs typeface="Trebuchet MS"/>
              <a:sym typeface="Trebuchet MS"/>
            </a:endParaRPr>
          </a:p>
          <a:p>
            <a:pPr marL="2514600" marR="0" lvl="5" indent="-228600" algn="l" rtl="0">
              <a:lnSpc>
                <a:spcPct val="80000"/>
              </a:lnSpc>
              <a:spcBef>
                <a:spcPts val="374"/>
              </a:spcBef>
              <a:spcAft>
                <a:spcPts val="0"/>
              </a:spcAft>
              <a:buClr>
                <a:srgbClr val="F18E00"/>
              </a:buClr>
              <a:buSzPts val="1870"/>
              <a:buFont typeface="Trebuchet MS"/>
              <a:buChar char="•"/>
            </a:pPr>
            <a:r>
              <a:rPr lang="nl-NL" sz="1870" b="0" i="0" u="sng" strike="noStrike" cap="none" dirty="0">
                <a:solidFill>
                  <a:schemeClr val="hlink"/>
                </a:solidFill>
                <a:latin typeface="Trebuchet MS"/>
                <a:ea typeface="Trebuchet MS"/>
                <a:cs typeface="Trebuchet MS"/>
                <a:sym typeface="Trebuchet MS"/>
                <a:hlinkClick r:id="rId4"/>
              </a:rPr>
              <a:t>www.nos.nl</a:t>
            </a:r>
            <a:endParaRPr sz="1870" b="0" i="0" u="none" strike="noStrike" cap="none" dirty="0">
              <a:solidFill>
                <a:srgbClr val="0070C0"/>
              </a:solidFill>
              <a:latin typeface="Trebuchet MS"/>
              <a:ea typeface="Trebuchet MS"/>
              <a:cs typeface="Trebuchet MS"/>
              <a:sym typeface="Trebuchet MS"/>
            </a:endParaRPr>
          </a:p>
        </p:txBody>
      </p:sp>
      <p:pic>
        <p:nvPicPr>
          <p:cNvPr id="2050" name="Picture 2" descr="Het raadsel van alles wat leeft - Jan Paul Schutten - (ISBN: 9789025774349)  | De Slegte">
            <a:extLst>
              <a:ext uri="{FF2B5EF4-FFF2-40B4-BE49-F238E27FC236}">
                <a16:creationId xmlns:a16="http://schemas.microsoft.com/office/drawing/2014/main" id="{1679E261-2A46-44D8-90EF-4133C10485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87" y="4628154"/>
            <a:ext cx="2072898" cy="207289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E9AB1CA2-2354-4FE6-A460-4080D785C1A8}"/>
              </a:ext>
            </a:extLst>
          </p:cNvPr>
          <p:cNvPicPr>
            <a:picLocks noChangeAspect="1"/>
          </p:cNvPicPr>
          <p:nvPr/>
        </p:nvPicPr>
        <p:blipFill>
          <a:blip r:embed="rId6"/>
          <a:stretch>
            <a:fillRect/>
          </a:stretch>
        </p:blipFill>
        <p:spPr>
          <a:xfrm>
            <a:off x="7138510" y="1887537"/>
            <a:ext cx="1514475" cy="2000250"/>
          </a:xfrm>
          <a:prstGeom prst="rect">
            <a:avLst/>
          </a:prstGeom>
        </p:spPr>
      </p:pic>
    </p:spTree>
    <p:extLst>
      <p:ext uri="{BB962C8B-B14F-4D97-AF65-F5344CB8AC3E}">
        <p14:creationId xmlns:p14="http://schemas.microsoft.com/office/powerpoint/2010/main" val="3827441775"/>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8"/>
          <p:cNvSpPr txBox="1">
            <a:spLocks noGrp="1"/>
          </p:cNvSpPr>
          <p:nvPr>
            <p:ph type="title"/>
          </p:nvPr>
        </p:nvSpPr>
        <p:spPr>
          <a:xfrm>
            <a:off x="1444336" y="465930"/>
            <a:ext cx="6720376" cy="7826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18E00"/>
              </a:buClr>
              <a:buSzPts val="2400"/>
              <a:buFont typeface="Trebuchet MS"/>
              <a:buNone/>
            </a:pPr>
            <a:r>
              <a:rPr lang="nl-NL" sz="3600" b="0" i="0" u="none" dirty="0">
                <a:solidFill>
                  <a:srgbClr val="F18E00"/>
                </a:solidFill>
                <a:sym typeface="Trebuchet MS"/>
              </a:rPr>
              <a:t>Denkopdrachten bij tekstlessen</a:t>
            </a:r>
            <a:endParaRPr sz="3600" dirty="0"/>
          </a:p>
        </p:txBody>
      </p:sp>
      <p:sp>
        <p:nvSpPr>
          <p:cNvPr id="459" name="Google Shape;459;p68"/>
          <p:cNvSpPr txBox="1">
            <a:spLocks noGrp="1"/>
          </p:cNvSpPr>
          <p:nvPr>
            <p:ph type="body" idx="4294967295"/>
          </p:nvPr>
        </p:nvSpPr>
        <p:spPr>
          <a:xfrm>
            <a:off x="1444336" y="619932"/>
            <a:ext cx="6172200" cy="538081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18E00"/>
              </a:buClr>
              <a:buSzPts val="2380"/>
              <a:buFont typeface="Trebuchet MS"/>
              <a:buNone/>
            </a:pPr>
            <a:endParaRPr lang="nl-NL" b="0" i="0" u="none" strike="noStrike" cap="none" dirty="0">
              <a:solidFill>
                <a:schemeClr val="dk1"/>
              </a:solidFill>
              <a:sym typeface="Trebuchet MS"/>
            </a:endParaRPr>
          </a:p>
          <a:p>
            <a:pPr marL="342900" marR="0" lvl="0" indent="-342900" algn="l" rtl="0">
              <a:lnSpc>
                <a:spcPct val="80000"/>
              </a:lnSpc>
              <a:spcBef>
                <a:spcPts val="0"/>
              </a:spcBef>
              <a:spcAft>
                <a:spcPts val="0"/>
              </a:spcAft>
              <a:buClr>
                <a:srgbClr val="F18E00"/>
              </a:buClr>
              <a:buSzPts val="2380"/>
              <a:buFontTx/>
              <a:buChar char="-"/>
            </a:pPr>
            <a:endParaRPr lang="nl-NL" b="0" i="0" u="none" strike="noStrike" cap="none" dirty="0">
              <a:solidFill>
                <a:schemeClr val="dk1"/>
              </a:solidFill>
              <a:sym typeface="Trebuchet MS"/>
            </a:endParaRPr>
          </a:p>
          <a:p>
            <a:pPr marL="342900" marR="0" lvl="0" indent="-342900" algn="l" rtl="0">
              <a:lnSpc>
                <a:spcPct val="80000"/>
              </a:lnSpc>
              <a:spcBef>
                <a:spcPts val="0"/>
              </a:spcBef>
              <a:spcAft>
                <a:spcPts val="0"/>
              </a:spcAft>
              <a:buClr>
                <a:srgbClr val="F18E00"/>
              </a:buClr>
              <a:buSzPts val="2380"/>
              <a:buFontTx/>
              <a:buChar char="-"/>
            </a:pPr>
            <a:r>
              <a:rPr lang="nl-NL" sz="2400" b="0" i="0" u="none" strike="noStrike" cap="none" dirty="0">
                <a:solidFill>
                  <a:schemeClr val="dk1"/>
                </a:solidFill>
                <a:sym typeface="Trebuchet MS"/>
              </a:rPr>
              <a:t>Teksten/filmpjes met elkaar vergelijken</a:t>
            </a:r>
          </a:p>
          <a:p>
            <a:pPr marL="342900" marR="0" lvl="0" indent="-342900" algn="l" rtl="0">
              <a:lnSpc>
                <a:spcPct val="80000"/>
              </a:lnSpc>
              <a:spcBef>
                <a:spcPts val="0"/>
              </a:spcBef>
              <a:spcAft>
                <a:spcPts val="0"/>
              </a:spcAft>
              <a:buClr>
                <a:srgbClr val="F18E00"/>
              </a:buClr>
              <a:buSzPts val="2380"/>
              <a:buFontTx/>
              <a:buChar char="-"/>
            </a:pPr>
            <a:endParaRPr lang="nl-NL" sz="2400" b="0" i="0" u="none" strike="noStrike" cap="none" dirty="0">
              <a:solidFill>
                <a:schemeClr val="dk1"/>
              </a:solidFill>
              <a:sym typeface="Trebuchet MS"/>
            </a:endParaRPr>
          </a:p>
          <a:p>
            <a:pPr marL="342900" marR="0" lvl="0" indent="-342900" algn="l" rtl="0">
              <a:lnSpc>
                <a:spcPct val="80000"/>
              </a:lnSpc>
              <a:spcBef>
                <a:spcPts val="0"/>
              </a:spcBef>
              <a:spcAft>
                <a:spcPts val="0"/>
              </a:spcAft>
              <a:buClr>
                <a:srgbClr val="F18E00"/>
              </a:buClr>
              <a:buSzPts val="2380"/>
              <a:buFontTx/>
              <a:buChar char="-"/>
            </a:pPr>
            <a:r>
              <a:rPr lang="nl-NL" sz="2400" b="0" i="0" u="none" strike="noStrike" cap="none" dirty="0">
                <a:solidFill>
                  <a:schemeClr val="dk1"/>
                </a:solidFill>
                <a:sym typeface="Trebuchet MS"/>
              </a:rPr>
              <a:t>Denkroutines </a:t>
            </a:r>
            <a:r>
              <a:rPr lang="nl-NL" sz="2400" b="0" i="0" u="none" strike="noStrike" cap="none" dirty="0" smtClean="0">
                <a:solidFill>
                  <a:schemeClr val="dk1"/>
                </a:solidFill>
                <a:sym typeface="Trebuchet MS"/>
              </a:rPr>
              <a:t>inzetten</a:t>
            </a:r>
            <a:endParaRPr lang="nl-NL" sz="2400" dirty="0"/>
          </a:p>
          <a:p>
            <a:pPr marL="342900" marR="0" lvl="0" indent="-342900" algn="l" rtl="0">
              <a:lnSpc>
                <a:spcPct val="80000"/>
              </a:lnSpc>
              <a:spcBef>
                <a:spcPts val="0"/>
              </a:spcBef>
              <a:spcAft>
                <a:spcPts val="0"/>
              </a:spcAft>
              <a:buClr>
                <a:srgbClr val="F18E00"/>
              </a:buClr>
              <a:buSzPts val="2380"/>
              <a:buFontTx/>
              <a:buChar char="-"/>
            </a:pPr>
            <a:r>
              <a:rPr lang="nl-NL" sz="2400" b="0" i="0" u="none" strike="noStrike" cap="none" dirty="0">
                <a:solidFill>
                  <a:schemeClr val="dk1"/>
                </a:solidFill>
                <a:sym typeface="Trebuchet MS"/>
              </a:rPr>
              <a:t>Kritische vraag stellen waar leerlingen echt over na moeten denken </a:t>
            </a:r>
          </a:p>
          <a:p>
            <a:pPr marL="342900" marR="0" lvl="0" indent="-342900" algn="l" rtl="0">
              <a:lnSpc>
                <a:spcPct val="80000"/>
              </a:lnSpc>
              <a:spcBef>
                <a:spcPts val="0"/>
              </a:spcBef>
              <a:spcAft>
                <a:spcPts val="0"/>
              </a:spcAft>
              <a:buClr>
                <a:srgbClr val="F18E00"/>
              </a:buClr>
              <a:buSzPts val="2380"/>
              <a:buFontTx/>
              <a:buChar char="-"/>
            </a:pPr>
            <a:endParaRPr lang="nl-NL" sz="2400" dirty="0">
              <a:solidFill>
                <a:schemeClr val="tx1">
                  <a:lumMod val="95000"/>
                  <a:lumOff val="5000"/>
                </a:schemeClr>
              </a:solidFill>
            </a:endParaRPr>
          </a:p>
          <a:p>
            <a:pPr marL="342900" marR="0" lvl="0" indent="-342900" algn="l" rtl="0">
              <a:lnSpc>
                <a:spcPct val="80000"/>
              </a:lnSpc>
              <a:spcBef>
                <a:spcPts val="0"/>
              </a:spcBef>
              <a:spcAft>
                <a:spcPts val="0"/>
              </a:spcAft>
              <a:buClr>
                <a:srgbClr val="F18E00"/>
              </a:buClr>
              <a:buSzPts val="2380"/>
              <a:buFontTx/>
              <a:buChar char="-"/>
            </a:pPr>
            <a:r>
              <a:rPr lang="nl-NL" sz="2400" b="0" i="0" u="none" strike="noStrike" cap="none" dirty="0">
                <a:solidFill>
                  <a:schemeClr val="tx1">
                    <a:lumMod val="95000"/>
                    <a:lumOff val="5000"/>
                  </a:schemeClr>
                </a:solidFill>
                <a:sym typeface="Trebuchet MS"/>
              </a:rPr>
              <a:t>Actieve verwerkingsopdrachten: schrijven, beeldende vorming, wereldoriëntatie </a:t>
            </a:r>
            <a:endParaRPr sz="2400" b="0" i="0" u="none" strike="noStrike" cap="none" dirty="0">
              <a:solidFill>
                <a:schemeClr val="tx1">
                  <a:lumMod val="95000"/>
                  <a:lumOff val="5000"/>
                </a:schemeClr>
              </a:solidFill>
              <a:sym typeface="Trebuchet MS"/>
            </a:endParaRPr>
          </a:p>
        </p:txBody>
      </p:sp>
      <p:pic>
        <p:nvPicPr>
          <p:cNvPr id="2" name="Afbeelding 1">
            <a:extLst>
              <a:ext uri="{FF2B5EF4-FFF2-40B4-BE49-F238E27FC236}">
                <a16:creationId xmlns:a16="http://schemas.microsoft.com/office/drawing/2014/main" id="{2F2A146B-53F5-47C8-942A-E8DBC7B1662F}"/>
              </a:ext>
            </a:extLst>
          </p:cNvPr>
          <p:cNvPicPr>
            <a:picLocks noChangeAspect="1"/>
          </p:cNvPicPr>
          <p:nvPr/>
        </p:nvPicPr>
        <p:blipFill>
          <a:blip r:embed="rId3"/>
          <a:stretch>
            <a:fillRect/>
          </a:stretch>
        </p:blipFill>
        <p:spPr>
          <a:xfrm>
            <a:off x="896160" y="4505314"/>
            <a:ext cx="2642515" cy="1886756"/>
          </a:xfrm>
          <a:prstGeom prst="rect">
            <a:avLst/>
          </a:prstGeom>
        </p:spPr>
      </p:pic>
    </p:spTree>
    <p:extLst>
      <p:ext uri="{BB962C8B-B14F-4D97-AF65-F5344CB8AC3E}">
        <p14:creationId xmlns:p14="http://schemas.microsoft.com/office/powerpoint/2010/main" val="1607859877"/>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2" name="Afbeelding 1">
            <a:extLst>
              <a:ext uri="{FF2B5EF4-FFF2-40B4-BE49-F238E27FC236}">
                <a16:creationId xmlns:a16="http://schemas.microsoft.com/office/drawing/2014/main" id="{3ADFD164-3A4D-4B07-8C14-EEE86583F652}"/>
              </a:ext>
            </a:extLst>
          </p:cNvPr>
          <p:cNvPicPr>
            <a:picLocks noChangeAspect="1"/>
          </p:cNvPicPr>
          <p:nvPr/>
        </p:nvPicPr>
        <p:blipFill>
          <a:blip r:embed="rId3"/>
          <a:stretch>
            <a:fillRect/>
          </a:stretch>
        </p:blipFill>
        <p:spPr>
          <a:xfrm>
            <a:off x="7404938" y="0"/>
            <a:ext cx="1725187" cy="2112474"/>
          </a:xfrm>
          <a:prstGeom prst="rect">
            <a:avLst/>
          </a:prstGeom>
        </p:spPr>
      </p:pic>
      <p:sp>
        <p:nvSpPr>
          <p:cNvPr id="411" name="Google Shape;411;p61"/>
          <p:cNvSpPr txBox="1">
            <a:spLocks noGrp="1"/>
          </p:cNvSpPr>
          <p:nvPr>
            <p:ph type="title"/>
          </p:nvPr>
        </p:nvSpPr>
        <p:spPr>
          <a:xfrm>
            <a:off x="661182" y="548640"/>
            <a:ext cx="8102990" cy="707683"/>
          </a:xfrm>
          <a:prstGeom prst="rect">
            <a:avLst/>
          </a:prstGeom>
          <a:noFill/>
          <a:ln>
            <a:noFill/>
          </a:ln>
        </p:spPr>
        <p:txBody>
          <a:bodyPr spcFirstLastPara="1" wrap="square" lIns="91425" tIns="45700" rIns="91425" bIns="45700" anchor="ctr" anchorCtr="0">
            <a:noAutofit/>
          </a:bodyPr>
          <a:lstStyle/>
          <a:p>
            <a:pPr lvl="0">
              <a:buClr>
                <a:srgbClr val="FFFFFF"/>
              </a:buClr>
              <a:buSzPts val="2400"/>
            </a:pPr>
            <a:r>
              <a:rPr lang="nl-NL" sz="3200" dirty="0" err="1"/>
              <a:t>Vakrijk</a:t>
            </a:r>
            <a:r>
              <a:rPr lang="nl-NL" sz="3200" dirty="0"/>
              <a:t> taalonderwijs en taalrijk vakonderwijs..</a:t>
            </a:r>
            <a:endParaRPr sz="3200" dirty="0"/>
          </a:p>
        </p:txBody>
      </p:sp>
      <p:sp>
        <p:nvSpPr>
          <p:cNvPr id="412" name="Google Shape;412;p61"/>
          <p:cNvSpPr txBox="1">
            <a:spLocks noGrp="1"/>
          </p:cNvSpPr>
          <p:nvPr>
            <p:ph type="body" idx="1"/>
          </p:nvPr>
        </p:nvSpPr>
        <p:spPr>
          <a:xfrm>
            <a:off x="617442" y="1256323"/>
            <a:ext cx="7650090" cy="38290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280"/>
              </a:spcBef>
              <a:spcAft>
                <a:spcPts val="0"/>
              </a:spcAft>
              <a:buClr>
                <a:srgbClr val="F18E00"/>
              </a:buClr>
              <a:buSzPts val="1400"/>
              <a:buNone/>
            </a:pPr>
            <a:endParaRPr lang="nl-NL" sz="2000" b="0" i="0" u="none" dirty="0">
              <a:solidFill>
                <a:schemeClr val="dk1"/>
              </a:solidFill>
              <a:latin typeface="Trebuchet MS"/>
              <a:ea typeface="Trebuchet MS"/>
              <a:cs typeface="Trebuchet MS"/>
              <a:sym typeface="Trebuchet MS"/>
            </a:endParaRPr>
          </a:p>
          <a:p>
            <a:pPr marL="342900" marR="0" lvl="0" indent="-342900" algn="l" rtl="0">
              <a:lnSpc>
                <a:spcPct val="90000"/>
              </a:lnSpc>
              <a:spcBef>
                <a:spcPts val="280"/>
              </a:spcBef>
              <a:spcAft>
                <a:spcPts val="0"/>
              </a:spcAft>
              <a:buClr>
                <a:srgbClr val="F18E00"/>
              </a:buClr>
              <a:buSzPts val="1400"/>
              <a:buFont typeface="Trebuchet MS"/>
              <a:buChar char="•"/>
            </a:pPr>
            <a:r>
              <a:rPr lang="nl-NL" sz="2400" b="0" i="0" u="none" dirty="0">
                <a:solidFill>
                  <a:schemeClr val="dk1"/>
                </a:solidFill>
                <a:latin typeface="Trebuchet MS"/>
                <a:ea typeface="Trebuchet MS"/>
                <a:cs typeface="Trebuchet MS"/>
                <a:sym typeface="Trebuchet MS"/>
              </a:rPr>
              <a:t>Koppel wereldoriëntatie en begrijpend lezen: thema’s / concepten</a:t>
            </a:r>
            <a:endParaRPr sz="2400" dirty="0"/>
          </a:p>
          <a:p>
            <a:pPr marL="342900" marR="0" lvl="0" indent="-254000" algn="l" rtl="0">
              <a:lnSpc>
                <a:spcPct val="90000"/>
              </a:lnSpc>
              <a:spcBef>
                <a:spcPts val="280"/>
              </a:spcBef>
              <a:spcAft>
                <a:spcPts val="0"/>
              </a:spcAft>
              <a:buClr>
                <a:srgbClr val="F18E00"/>
              </a:buClr>
              <a:buSzPts val="1400"/>
              <a:buFont typeface="Trebuchet MS"/>
              <a:buNone/>
            </a:pPr>
            <a:endParaRPr sz="2400" b="0" i="0" u="none" dirty="0">
              <a:solidFill>
                <a:schemeClr val="dk1"/>
              </a:solidFill>
              <a:latin typeface="Trebuchet MS"/>
              <a:ea typeface="Trebuchet MS"/>
              <a:cs typeface="Trebuchet MS"/>
              <a:sym typeface="Trebuchet MS"/>
            </a:endParaRPr>
          </a:p>
          <a:p>
            <a:pPr marL="342900" marR="0" lvl="0" indent="-342900" algn="l" rtl="0">
              <a:lnSpc>
                <a:spcPct val="90000"/>
              </a:lnSpc>
              <a:spcBef>
                <a:spcPts val="280"/>
              </a:spcBef>
              <a:spcAft>
                <a:spcPts val="0"/>
              </a:spcAft>
              <a:buClr>
                <a:srgbClr val="F18E00"/>
              </a:buClr>
              <a:buSzPts val="1400"/>
              <a:buFont typeface="Trebuchet MS"/>
              <a:buChar char="•"/>
            </a:pPr>
            <a:r>
              <a:rPr lang="nl-NL" sz="2400" b="0" i="0" u="none" dirty="0">
                <a:solidFill>
                  <a:schemeClr val="dk1"/>
                </a:solidFill>
                <a:latin typeface="Trebuchet MS"/>
                <a:ea typeface="Trebuchet MS"/>
                <a:cs typeface="Trebuchet MS"/>
                <a:sym typeface="Trebuchet MS"/>
              </a:rPr>
              <a:t>Werk gedurende 6-8 weken via thema’s: minimaal 2 boeken per thema worden voorgelezen</a:t>
            </a:r>
            <a:endParaRPr sz="2400" dirty="0"/>
          </a:p>
          <a:p>
            <a:pPr marL="342900" marR="0" lvl="0" indent="-254000" algn="l" rtl="0">
              <a:lnSpc>
                <a:spcPct val="90000"/>
              </a:lnSpc>
              <a:spcBef>
                <a:spcPts val="280"/>
              </a:spcBef>
              <a:spcAft>
                <a:spcPts val="0"/>
              </a:spcAft>
              <a:buClr>
                <a:srgbClr val="F18E00"/>
              </a:buClr>
              <a:buSzPts val="1400"/>
              <a:buFont typeface="Trebuchet MS"/>
              <a:buNone/>
            </a:pPr>
            <a:endParaRPr sz="2400" b="0" i="0" u="none" dirty="0">
              <a:solidFill>
                <a:schemeClr val="dk1"/>
              </a:solidFill>
              <a:latin typeface="Trebuchet MS"/>
              <a:ea typeface="Trebuchet MS"/>
              <a:cs typeface="Trebuchet MS"/>
              <a:sym typeface="Trebuchet MS"/>
            </a:endParaRPr>
          </a:p>
          <a:p>
            <a:pPr marL="342900" marR="0" lvl="0" indent="-342900" algn="l" rtl="0">
              <a:lnSpc>
                <a:spcPct val="90000"/>
              </a:lnSpc>
              <a:spcBef>
                <a:spcPts val="280"/>
              </a:spcBef>
              <a:spcAft>
                <a:spcPts val="0"/>
              </a:spcAft>
              <a:buClr>
                <a:srgbClr val="F18E00"/>
              </a:buClr>
              <a:buSzPts val="1400"/>
              <a:buFont typeface="Trebuchet MS"/>
              <a:buChar char="•"/>
            </a:pPr>
            <a:r>
              <a:rPr lang="nl-NL" sz="2400" b="0" i="0" u="none" dirty="0">
                <a:solidFill>
                  <a:schemeClr val="dk1"/>
                </a:solidFill>
                <a:latin typeface="Trebuchet MS"/>
                <a:ea typeface="Trebuchet MS"/>
                <a:cs typeface="Trebuchet MS"/>
                <a:sym typeface="Trebuchet MS"/>
              </a:rPr>
              <a:t>Lezen van verschillende artikelen over het onderwerp</a:t>
            </a:r>
            <a:endParaRPr sz="2400" dirty="0"/>
          </a:p>
          <a:p>
            <a:pPr marL="342900" marR="0" lvl="0" indent="-254000" algn="l" rtl="0">
              <a:lnSpc>
                <a:spcPct val="90000"/>
              </a:lnSpc>
              <a:spcBef>
                <a:spcPts val="280"/>
              </a:spcBef>
              <a:spcAft>
                <a:spcPts val="0"/>
              </a:spcAft>
              <a:buClr>
                <a:srgbClr val="F18E00"/>
              </a:buClr>
              <a:buSzPts val="1400"/>
              <a:buFont typeface="Trebuchet MS"/>
              <a:buNone/>
            </a:pPr>
            <a:endParaRPr sz="2400" b="0" i="0" u="none" dirty="0">
              <a:solidFill>
                <a:schemeClr val="dk1"/>
              </a:solidFill>
              <a:latin typeface="Trebuchet MS"/>
              <a:ea typeface="Trebuchet MS"/>
              <a:cs typeface="Trebuchet MS"/>
              <a:sym typeface="Trebuchet MS"/>
            </a:endParaRPr>
          </a:p>
          <a:p>
            <a:pPr marL="342900" marR="0" lvl="0" indent="-342900" algn="l" rtl="0">
              <a:lnSpc>
                <a:spcPct val="90000"/>
              </a:lnSpc>
              <a:spcBef>
                <a:spcPts val="280"/>
              </a:spcBef>
              <a:spcAft>
                <a:spcPts val="0"/>
              </a:spcAft>
              <a:buClr>
                <a:srgbClr val="F18E00"/>
              </a:buClr>
              <a:buSzPts val="1400"/>
              <a:buFont typeface="Trebuchet MS"/>
              <a:buChar char="•"/>
            </a:pPr>
            <a:r>
              <a:rPr lang="nl-NL" sz="2400" b="0" i="0" u="none" dirty="0">
                <a:solidFill>
                  <a:schemeClr val="dk1"/>
                </a:solidFill>
                <a:latin typeface="Trebuchet MS"/>
                <a:ea typeface="Trebuchet MS"/>
                <a:cs typeface="Trebuchet MS"/>
                <a:sym typeface="Trebuchet MS"/>
              </a:rPr>
              <a:t>Kwaliteit van de teksten/boeken bepalend voor effect</a:t>
            </a:r>
            <a:endParaRPr sz="2400" dirty="0"/>
          </a:p>
          <a:p>
            <a:pPr marL="342900" marR="0" lvl="0" indent="-254000" algn="l" rtl="0">
              <a:lnSpc>
                <a:spcPct val="90000"/>
              </a:lnSpc>
              <a:spcBef>
                <a:spcPts val="280"/>
              </a:spcBef>
              <a:spcAft>
                <a:spcPts val="0"/>
              </a:spcAft>
              <a:buClr>
                <a:srgbClr val="F18E00"/>
              </a:buClr>
              <a:buSzPts val="1400"/>
              <a:buFont typeface="Trebuchet MS"/>
              <a:buNone/>
            </a:pPr>
            <a:endParaRPr sz="2400" b="0" i="0" u="none" dirty="0">
              <a:solidFill>
                <a:schemeClr val="dk1"/>
              </a:solidFill>
              <a:latin typeface="Trebuchet MS"/>
              <a:ea typeface="Trebuchet MS"/>
              <a:cs typeface="Trebuchet MS"/>
              <a:sym typeface="Trebuchet MS"/>
            </a:endParaRPr>
          </a:p>
          <a:p>
            <a:pPr marL="342900" marR="0" lvl="0" indent="-342900" algn="l" rtl="0">
              <a:lnSpc>
                <a:spcPct val="90000"/>
              </a:lnSpc>
              <a:spcBef>
                <a:spcPts val="280"/>
              </a:spcBef>
              <a:spcAft>
                <a:spcPts val="0"/>
              </a:spcAft>
              <a:buClr>
                <a:srgbClr val="F18E00"/>
              </a:buClr>
              <a:buSzPts val="1400"/>
              <a:buFont typeface="Trebuchet MS"/>
              <a:buChar char="•"/>
            </a:pPr>
            <a:r>
              <a:rPr lang="nl-NL" sz="2400" b="0" i="0" u="none" dirty="0">
                <a:solidFill>
                  <a:schemeClr val="dk1"/>
                </a:solidFill>
                <a:latin typeface="Trebuchet MS"/>
                <a:ea typeface="Trebuchet MS"/>
                <a:cs typeface="Trebuchet MS"/>
                <a:sym typeface="Trebuchet MS"/>
              </a:rPr>
              <a:t>Zet multimedia in: filmpjes, foto’s, internetsites (entoen.nu)</a:t>
            </a:r>
            <a:endParaRPr sz="2400" dirty="0"/>
          </a:p>
          <a:p>
            <a:pPr marL="342900" marR="0" lvl="0" indent="-254000" algn="l" rtl="0">
              <a:lnSpc>
                <a:spcPct val="90000"/>
              </a:lnSpc>
              <a:spcBef>
                <a:spcPts val="280"/>
              </a:spcBef>
              <a:spcAft>
                <a:spcPts val="0"/>
              </a:spcAft>
              <a:buClr>
                <a:srgbClr val="F18E00"/>
              </a:buClr>
              <a:buSzPts val="1400"/>
              <a:buFont typeface="Trebuchet MS"/>
              <a:buNone/>
            </a:pPr>
            <a:endParaRPr sz="2400" b="0" i="0" u="none" dirty="0">
              <a:solidFill>
                <a:schemeClr val="dk1"/>
              </a:solidFill>
              <a:latin typeface="Trebuchet MS"/>
              <a:ea typeface="Trebuchet MS"/>
              <a:cs typeface="Trebuchet MS"/>
              <a:sym typeface="Trebuchet MS"/>
            </a:endParaRPr>
          </a:p>
          <a:p>
            <a:pPr marL="342900" marR="0" lvl="0" indent="-254000" algn="l" rtl="0">
              <a:lnSpc>
                <a:spcPct val="90000"/>
              </a:lnSpc>
              <a:spcBef>
                <a:spcPts val="280"/>
              </a:spcBef>
              <a:spcAft>
                <a:spcPts val="0"/>
              </a:spcAft>
              <a:buClr>
                <a:srgbClr val="F18E00"/>
              </a:buClr>
              <a:buSzPts val="1400"/>
              <a:buFont typeface="Trebuchet MS"/>
              <a:buNone/>
            </a:pPr>
            <a:endParaRPr sz="1400" b="0" i="0" u="none" dirty="0">
              <a:solidFill>
                <a:schemeClr val="dk1"/>
              </a:solidFill>
              <a:latin typeface="Trebuchet MS"/>
              <a:ea typeface="Trebuchet MS"/>
              <a:cs typeface="Trebuchet MS"/>
              <a:sym typeface="Trebuchet MS"/>
            </a:endParaRPr>
          </a:p>
          <a:p>
            <a:pPr marL="342900" marR="0" lvl="0" indent="-254000" algn="l" rtl="0">
              <a:spcBef>
                <a:spcPts val="280"/>
              </a:spcBef>
              <a:spcAft>
                <a:spcPts val="0"/>
              </a:spcAft>
              <a:buClr>
                <a:srgbClr val="F18E00"/>
              </a:buClr>
              <a:buSzPts val="1400"/>
              <a:buFont typeface="Trebuchet MS"/>
              <a:buNone/>
            </a:pPr>
            <a:endParaRPr sz="1400" b="0" i="0" u="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579539392"/>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smtClean="0"/>
              <a:t>Boeken met rijke taal zijn de krachtigste leermiddelen!</a:t>
            </a:r>
          </a:p>
          <a:p>
            <a:endParaRPr lang="nl-NL" dirty="0"/>
          </a:p>
          <a:p>
            <a:r>
              <a:rPr lang="nl-NL" dirty="0" smtClean="0"/>
              <a:t>Invloed op </a:t>
            </a:r>
            <a:r>
              <a:rPr lang="nl-NL" dirty="0" smtClean="0">
                <a:solidFill>
                  <a:srgbClr val="FF0000"/>
                </a:solidFill>
              </a:rPr>
              <a:t>alle</a:t>
            </a:r>
            <a:r>
              <a:rPr lang="nl-NL" dirty="0" smtClean="0"/>
              <a:t> onderdelen van de CITO eindtoets</a:t>
            </a:r>
            <a:endParaRPr lang="nl-NL" dirty="0"/>
          </a:p>
        </p:txBody>
      </p:sp>
    </p:spTree>
    <p:extLst>
      <p:ext uri="{BB962C8B-B14F-4D97-AF65-F5344CB8AC3E}">
        <p14:creationId xmlns:p14="http://schemas.microsoft.com/office/powerpoint/2010/main" val="89155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08681" y="260648"/>
            <a:ext cx="7119937" cy="606425"/>
          </a:xfrm>
        </p:spPr>
        <p:txBody>
          <a:bodyPr/>
          <a:lstStyle/>
          <a:p>
            <a:r>
              <a:rPr lang="nl-NL" b="1" dirty="0" smtClean="0"/>
              <a:t>Even kort</a:t>
            </a:r>
            <a:endParaRPr lang="nl-NL" b="1" dirty="0"/>
          </a:p>
        </p:txBody>
      </p:sp>
      <p:sp>
        <p:nvSpPr>
          <p:cNvPr id="3" name="Tijdelijke aanduiding voor inhoud 2"/>
          <p:cNvSpPr>
            <a:spLocks noGrp="1"/>
          </p:cNvSpPr>
          <p:nvPr>
            <p:ph idx="1"/>
          </p:nvPr>
        </p:nvSpPr>
        <p:spPr>
          <a:xfrm>
            <a:off x="1907704" y="1916832"/>
            <a:ext cx="6872733" cy="4694237"/>
          </a:xfrm>
        </p:spPr>
        <p:txBody>
          <a:bodyPr/>
          <a:lstStyle/>
          <a:p>
            <a:pPr lvl="0">
              <a:spcBef>
                <a:spcPts val="0"/>
              </a:spcBef>
              <a:spcAft>
                <a:spcPts val="0"/>
              </a:spcAft>
              <a:buClr>
                <a:schemeClr val="bg1">
                  <a:lumMod val="65000"/>
                </a:schemeClr>
              </a:buClr>
              <a:buSzPts val="2800"/>
              <a:buFont typeface="Trebuchet MS"/>
              <a:buChar char="•"/>
            </a:pPr>
            <a:r>
              <a:rPr lang="nl-NL" sz="2400" dirty="0">
                <a:solidFill>
                  <a:schemeClr val="dk1"/>
                </a:solidFill>
                <a:ea typeface="Trebuchet MS"/>
                <a:cs typeface="Trebuchet MS"/>
                <a:sym typeface="Trebuchet MS"/>
              </a:rPr>
              <a:t>Wat weten we over </a:t>
            </a:r>
            <a:r>
              <a:rPr lang="nl-NL" sz="2400" dirty="0" smtClean="0">
                <a:solidFill>
                  <a:schemeClr val="dk1"/>
                </a:solidFill>
                <a:ea typeface="Trebuchet MS"/>
                <a:cs typeface="Trebuchet MS"/>
                <a:sym typeface="Trebuchet MS"/>
              </a:rPr>
              <a:t>‘begrijpend lezen’..</a:t>
            </a:r>
            <a:endParaRPr lang="nl-NL" sz="2400" dirty="0" smtClean="0">
              <a:solidFill>
                <a:schemeClr val="dk1"/>
              </a:solidFill>
              <a:ea typeface="Trebuchet MS"/>
              <a:cs typeface="Trebuchet MS"/>
              <a:sym typeface="Trebuchet MS"/>
            </a:endParaRPr>
          </a:p>
          <a:p>
            <a:pPr lvl="0">
              <a:spcBef>
                <a:spcPts val="0"/>
              </a:spcBef>
              <a:spcAft>
                <a:spcPts val="0"/>
              </a:spcAft>
              <a:buClr>
                <a:schemeClr val="bg1">
                  <a:lumMod val="65000"/>
                </a:schemeClr>
              </a:buClr>
              <a:buSzPts val="2800"/>
              <a:buFont typeface="Trebuchet MS"/>
              <a:buChar char="•"/>
            </a:pPr>
            <a:endParaRPr lang="nl-NL" sz="2400" dirty="0"/>
          </a:p>
          <a:p>
            <a:pPr lvl="0">
              <a:spcBef>
                <a:spcPts val="560"/>
              </a:spcBef>
              <a:spcAft>
                <a:spcPts val="0"/>
              </a:spcAft>
              <a:buClr>
                <a:schemeClr val="bg1">
                  <a:lumMod val="65000"/>
                </a:schemeClr>
              </a:buClr>
              <a:buSzPts val="2800"/>
              <a:buFont typeface="Trebuchet MS"/>
              <a:buChar char="•"/>
            </a:pPr>
            <a:r>
              <a:rPr lang="nl-NL" sz="2400" dirty="0">
                <a:solidFill>
                  <a:schemeClr val="dk1"/>
                </a:solidFill>
                <a:ea typeface="Trebuchet MS"/>
                <a:cs typeface="Trebuchet MS"/>
                <a:sym typeface="Trebuchet MS"/>
              </a:rPr>
              <a:t>Wat is goed </a:t>
            </a:r>
            <a:r>
              <a:rPr lang="nl-NL" sz="2400" dirty="0" smtClean="0">
                <a:solidFill>
                  <a:schemeClr val="dk1"/>
                </a:solidFill>
                <a:ea typeface="Trebuchet MS"/>
                <a:cs typeface="Trebuchet MS"/>
                <a:sym typeface="Trebuchet MS"/>
              </a:rPr>
              <a:t>‘begrijpend leesonderwijs’..</a:t>
            </a:r>
            <a:endParaRPr lang="nl-NL" sz="2400" dirty="0" smtClean="0">
              <a:solidFill>
                <a:schemeClr val="dk1"/>
              </a:solidFill>
              <a:ea typeface="Trebuchet MS"/>
              <a:cs typeface="Trebuchet MS"/>
              <a:sym typeface="Trebuchet MS"/>
            </a:endParaRPr>
          </a:p>
          <a:p>
            <a:pPr lvl="0">
              <a:spcBef>
                <a:spcPts val="560"/>
              </a:spcBef>
              <a:spcAft>
                <a:spcPts val="0"/>
              </a:spcAft>
              <a:buClr>
                <a:schemeClr val="bg1">
                  <a:lumMod val="65000"/>
                </a:schemeClr>
              </a:buClr>
              <a:buSzPts val="2800"/>
              <a:buFont typeface="Trebuchet MS"/>
              <a:buChar char="•"/>
            </a:pPr>
            <a:endParaRPr lang="nl-NL" sz="2400" dirty="0"/>
          </a:p>
          <a:p>
            <a:pPr lvl="0">
              <a:spcBef>
                <a:spcPts val="560"/>
              </a:spcBef>
              <a:spcAft>
                <a:spcPts val="0"/>
              </a:spcAft>
              <a:buClr>
                <a:schemeClr val="bg1">
                  <a:lumMod val="65000"/>
                </a:schemeClr>
              </a:buClr>
              <a:buSzPts val="2800"/>
              <a:buFont typeface="Trebuchet MS"/>
              <a:buChar char="•"/>
            </a:pPr>
            <a:r>
              <a:rPr lang="nl-NL" sz="2400" dirty="0">
                <a:solidFill>
                  <a:schemeClr val="dk1"/>
                </a:solidFill>
                <a:ea typeface="Trebuchet MS"/>
                <a:cs typeface="Trebuchet MS"/>
                <a:sym typeface="Trebuchet MS"/>
              </a:rPr>
              <a:t>Kenmerken van succesvolle </a:t>
            </a:r>
            <a:r>
              <a:rPr lang="nl-NL" sz="2400" dirty="0" smtClean="0">
                <a:solidFill>
                  <a:schemeClr val="dk1"/>
                </a:solidFill>
                <a:ea typeface="Trebuchet MS"/>
                <a:cs typeface="Trebuchet MS"/>
                <a:sym typeface="Trebuchet MS"/>
              </a:rPr>
              <a:t>didactiek</a:t>
            </a:r>
          </a:p>
          <a:p>
            <a:pPr lvl="0">
              <a:spcBef>
                <a:spcPts val="560"/>
              </a:spcBef>
              <a:spcAft>
                <a:spcPts val="0"/>
              </a:spcAft>
              <a:buClr>
                <a:schemeClr val="bg1">
                  <a:lumMod val="65000"/>
                </a:schemeClr>
              </a:buClr>
              <a:buSzPts val="2800"/>
              <a:buFont typeface="Trebuchet MS"/>
              <a:buChar char="•"/>
            </a:pPr>
            <a:endParaRPr lang="nl-NL" sz="2400" dirty="0">
              <a:solidFill>
                <a:schemeClr val="dk1"/>
              </a:solidFill>
              <a:ea typeface="Trebuchet MS"/>
              <a:cs typeface="Trebuchet MS"/>
              <a:sym typeface="Trebuchet MS"/>
            </a:endParaRPr>
          </a:p>
          <a:p>
            <a:pPr lvl="0">
              <a:spcBef>
                <a:spcPts val="560"/>
              </a:spcBef>
              <a:spcAft>
                <a:spcPts val="0"/>
              </a:spcAft>
              <a:buClr>
                <a:schemeClr val="bg1">
                  <a:lumMod val="65000"/>
                </a:schemeClr>
              </a:buClr>
              <a:buSzPts val="2800"/>
              <a:buFont typeface="Trebuchet MS"/>
              <a:buChar char="•"/>
            </a:pPr>
            <a:r>
              <a:rPr lang="nl-NL" sz="2400" dirty="0" smtClean="0">
                <a:solidFill>
                  <a:schemeClr val="dk1"/>
                </a:solidFill>
                <a:ea typeface="Trebuchet MS"/>
                <a:cs typeface="Trebuchet MS"/>
                <a:sym typeface="Trebuchet MS"/>
              </a:rPr>
              <a:t>De aanpak met </a:t>
            </a:r>
            <a:r>
              <a:rPr lang="nl-NL" sz="2400" b="1" dirty="0" smtClean="0">
                <a:solidFill>
                  <a:schemeClr val="dk1"/>
                </a:solidFill>
                <a:ea typeface="Trebuchet MS"/>
                <a:cs typeface="Trebuchet MS"/>
                <a:sym typeface="Trebuchet MS"/>
              </a:rPr>
              <a:t>focus op begrip</a:t>
            </a:r>
          </a:p>
          <a:p>
            <a:pPr marL="0" lvl="0" indent="0">
              <a:spcBef>
                <a:spcPts val="560"/>
              </a:spcBef>
              <a:spcAft>
                <a:spcPts val="0"/>
              </a:spcAft>
              <a:buClr>
                <a:schemeClr val="bg1">
                  <a:lumMod val="65000"/>
                </a:schemeClr>
              </a:buClr>
              <a:buSzPts val="2800"/>
              <a:buNone/>
            </a:pPr>
            <a:endParaRPr lang="nl-NL" sz="2400" b="1" dirty="0">
              <a:solidFill>
                <a:schemeClr val="dk1"/>
              </a:solidFill>
              <a:ea typeface="Trebuchet MS"/>
              <a:cs typeface="Trebuchet MS"/>
              <a:sym typeface="Trebuchet MS"/>
            </a:endParaRPr>
          </a:p>
          <a:p>
            <a:pPr lvl="0">
              <a:spcBef>
                <a:spcPts val="560"/>
              </a:spcBef>
              <a:spcAft>
                <a:spcPts val="0"/>
              </a:spcAft>
              <a:buClr>
                <a:schemeClr val="bg1">
                  <a:lumMod val="65000"/>
                </a:schemeClr>
              </a:buClr>
              <a:buSzPts val="2800"/>
              <a:buFont typeface="Trebuchet MS"/>
              <a:buChar char="•"/>
            </a:pPr>
            <a:r>
              <a:rPr lang="nl-NL" sz="2400" dirty="0" smtClean="0">
                <a:solidFill>
                  <a:schemeClr val="dk1"/>
                </a:solidFill>
                <a:ea typeface="Trebuchet MS"/>
                <a:cs typeface="Trebuchet MS"/>
                <a:sym typeface="Trebuchet MS"/>
              </a:rPr>
              <a:t>Uitsmijter</a:t>
            </a:r>
            <a:endParaRPr lang="nl-NL" sz="2400" dirty="0" smtClean="0">
              <a:solidFill>
                <a:schemeClr val="dk1"/>
              </a:solidFill>
              <a:ea typeface="Trebuchet MS"/>
              <a:cs typeface="Trebuchet MS"/>
              <a:sym typeface="Trebuchet MS"/>
            </a:endParaRPr>
          </a:p>
          <a:p>
            <a:pPr lvl="0">
              <a:spcBef>
                <a:spcPts val="560"/>
              </a:spcBef>
              <a:spcAft>
                <a:spcPts val="0"/>
              </a:spcAft>
              <a:buClr>
                <a:schemeClr val="bg1">
                  <a:lumMod val="65000"/>
                </a:schemeClr>
              </a:buClr>
              <a:buSzPts val="2800"/>
              <a:buFont typeface="Trebuchet MS"/>
              <a:buChar char="•"/>
            </a:pPr>
            <a:endParaRPr lang="nl-NL" sz="2400" dirty="0">
              <a:solidFill>
                <a:schemeClr val="dk1"/>
              </a:solidFill>
              <a:ea typeface="Trebuchet MS"/>
              <a:cs typeface="Trebuchet MS"/>
              <a:sym typeface="Trebuchet MS"/>
            </a:endParaRPr>
          </a:p>
          <a:p>
            <a:endParaRPr lang="nl-NL" dirty="0"/>
          </a:p>
        </p:txBody>
      </p:sp>
      <p:pic>
        <p:nvPicPr>
          <p:cNvPr id="3074" name="Picture 2" descr="Rijke taal | 9789024433940 | Erna van Koeven | Boeken | bol.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149080"/>
            <a:ext cx="817786" cy="122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59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Neem mee! Het literair gesprek</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843808" y="2348880"/>
            <a:ext cx="2591456" cy="2859538"/>
          </a:xfrm>
          <a:prstGeom prst="rect">
            <a:avLst/>
          </a:prstGeom>
        </p:spPr>
      </p:pic>
    </p:spTree>
    <p:extLst>
      <p:ext uri="{BB962C8B-B14F-4D97-AF65-F5344CB8AC3E}">
        <p14:creationId xmlns:p14="http://schemas.microsoft.com/office/powerpoint/2010/main" val="168619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Pilot Friesland</a:t>
            </a:r>
            <a:endParaRPr lang="nl-NL" dirty="0"/>
          </a:p>
        </p:txBody>
      </p:sp>
      <p:sp>
        <p:nvSpPr>
          <p:cNvPr id="3" name="Tijdelijke aanduiding voor inhoud 2"/>
          <p:cNvSpPr>
            <a:spLocks noGrp="1"/>
          </p:cNvSpPr>
          <p:nvPr>
            <p:ph idx="1"/>
          </p:nvPr>
        </p:nvSpPr>
        <p:spPr/>
        <p:txBody>
          <a:bodyPr/>
          <a:lstStyle/>
          <a:p>
            <a:r>
              <a:rPr lang="nl-NL" dirty="0" smtClean="0"/>
              <a:t>Leesconsulenten</a:t>
            </a:r>
          </a:p>
          <a:p>
            <a:pPr marL="0" indent="0">
              <a:buNone/>
            </a:pPr>
            <a:endParaRPr lang="nl-NL" dirty="0" smtClean="0"/>
          </a:p>
          <a:p>
            <a:r>
              <a:rPr lang="nl-NL" dirty="0" smtClean="0"/>
              <a:t>Leerkrachten</a:t>
            </a:r>
          </a:p>
          <a:p>
            <a:pPr marL="0" indent="0">
              <a:buNone/>
            </a:pPr>
            <a:endParaRPr lang="nl-NL" dirty="0" smtClean="0"/>
          </a:p>
          <a:p>
            <a:r>
              <a:rPr lang="nl-NL" dirty="0"/>
              <a:t>R</a:t>
            </a:r>
            <a:r>
              <a:rPr lang="nl-NL" dirty="0" smtClean="0"/>
              <a:t>esultaten</a:t>
            </a:r>
            <a:endParaRPr lang="nl-NL" dirty="0"/>
          </a:p>
        </p:txBody>
      </p:sp>
    </p:spTree>
    <p:extLst>
      <p:ext uri="{BB962C8B-B14F-4D97-AF65-F5344CB8AC3E}">
        <p14:creationId xmlns:p14="http://schemas.microsoft.com/office/powerpoint/2010/main" val="2895427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Vragen?</a:t>
            </a:r>
            <a:endParaRPr lang="nl-NL" b="1" dirty="0"/>
          </a:p>
        </p:txBody>
      </p:sp>
      <p:sp>
        <p:nvSpPr>
          <p:cNvPr id="3" name="Tijdelijke aanduiding voor inhoud 2"/>
          <p:cNvSpPr>
            <a:spLocks noGrp="1"/>
          </p:cNvSpPr>
          <p:nvPr>
            <p:ph idx="1"/>
          </p:nvPr>
        </p:nvSpPr>
        <p:spPr>
          <a:xfrm>
            <a:off x="1095703" y="7754450"/>
            <a:ext cx="1370749" cy="839798"/>
          </a:xfrm>
        </p:spPr>
        <p:txBody>
          <a:bodyPr/>
          <a:lstStyle/>
          <a:p>
            <a:endParaRPr lang="nl-NL" dirty="0" smtClean="0"/>
          </a:p>
          <a:p>
            <a:pPr marL="0" indent="0">
              <a:buNone/>
            </a:pPr>
            <a:endParaRPr lang="nl-NL" b="1" dirty="0" smtClean="0"/>
          </a:p>
          <a:p>
            <a:pPr marL="0" indent="0">
              <a:buNone/>
            </a:pPr>
            <a:endParaRPr lang="nl-NL" sz="2400" dirty="0" smtClean="0"/>
          </a:p>
          <a:p>
            <a:pPr marL="0" indent="0">
              <a:buNone/>
            </a:pPr>
            <a:endParaRPr lang="nl-NL" sz="2400" dirty="0" smtClean="0"/>
          </a:p>
          <a:p>
            <a:pPr marL="0" indent="0">
              <a:buNone/>
            </a:pPr>
            <a:endParaRPr lang="nl-NL" sz="2400" dirty="0" smtClean="0"/>
          </a:p>
          <a:p>
            <a:pPr marL="0" indent="0">
              <a:buNone/>
            </a:pPr>
            <a:endParaRPr lang="nl-NL" sz="2400" dirty="0" smtClean="0"/>
          </a:p>
          <a:p>
            <a:pPr marL="0" indent="0">
              <a:buNone/>
            </a:pPr>
            <a:endParaRPr lang="nl-NL" sz="2400" dirty="0"/>
          </a:p>
          <a:p>
            <a:pPr marL="0" indent="0">
              <a:buNone/>
            </a:pPr>
            <a:r>
              <a:rPr lang="nl-NL" sz="2400" dirty="0" smtClean="0"/>
              <a:t>Mariëtte Konink: mariette.konink@ijsselgroep.nl</a:t>
            </a:r>
            <a:endParaRPr lang="nl-NL" sz="2400" dirty="0"/>
          </a:p>
        </p:txBody>
      </p:sp>
      <p:pic>
        <p:nvPicPr>
          <p:cNvPr id="4" name="Picture 2" descr="Rijke ta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033" y="332656"/>
            <a:ext cx="1872209" cy="2808312"/>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323528" y="3861048"/>
            <a:ext cx="4079130" cy="280692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hlinkClick r:id=""/>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hlinkClick r:id=""/>
              </a:rPr>
              <a:t>Blog: Geletterdheid en schoolsucces</a:t>
            </a:r>
            <a:endParaRPr kumimoji="0" lang="nl-NL"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l-NL"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l-NL" dirty="0">
              <a:solidFill>
                <a:srgbClr val="000000"/>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nl-NL" dirty="0">
              <a:solidFill>
                <a:srgbClr val="000000"/>
              </a:solidFill>
            </a:endParaRPr>
          </a:p>
          <a:p>
            <a:pPr lvl="0">
              <a:spcBef>
                <a:spcPct val="20000"/>
              </a:spcBef>
              <a:buClr>
                <a:srgbClr val="999999"/>
              </a:buClr>
            </a:pPr>
            <a:r>
              <a:rPr lang="nl-NL" sz="1400" dirty="0" smtClean="0">
                <a:solidFill>
                  <a:srgbClr val="000000"/>
                </a:solidFill>
                <a:latin typeface="Trebuchet MS"/>
              </a:rPr>
              <a:t>Janna </a:t>
            </a:r>
            <a:r>
              <a:rPr lang="nl-NL" sz="1400" dirty="0">
                <a:solidFill>
                  <a:srgbClr val="000000"/>
                </a:solidFill>
                <a:latin typeface="Trebuchet MS"/>
              </a:rPr>
              <a:t>de Haan: janna.dehaan@ijsselgroep.nl</a:t>
            </a:r>
          </a:p>
          <a:p>
            <a:pPr lvl="0">
              <a:spcBef>
                <a:spcPct val="20000"/>
              </a:spcBef>
              <a:buClr>
                <a:srgbClr val="999999"/>
              </a:buClr>
            </a:pPr>
            <a:r>
              <a:rPr lang="nl-NL" sz="1400" dirty="0">
                <a:solidFill>
                  <a:srgbClr val="000000"/>
                </a:solidFill>
                <a:latin typeface="Trebuchet MS"/>
              </a:rPr>
              <a:t>		</a:t>
            </a:r>
          </a:p>
          <a:p>
            <a:pPr lvl="0">
              <a:spcBef>
                <a:spcPct val="20000"/>
              </a:spcBef>
              <a:buClr>
                <a:srgbClr val="999999"/>
              </a:buClr>
            </a:pPr>
            <a:endParaRPr lang="nl-NL" sz="1400" dirty="0">
              <a:solidFill>
                <a:srgbClr val="000000"/>
              </a:solidFill>
              <a:latin typeface="Trebuchet MS"/>
            </a:endParaRPr>
          </a:p>
        </p:txBody>
      </p:sp>
      <p:pic>
        <p:nvPicPr>
          <p:cNvPr id="5122" name="Picture 2" descr="Dyslectische kinderen leren lezen | 9789024403318 | Anneke Smits | Boeken |  bol.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0534" y="708412"/>
            <a:ext cx="186986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 bronafbeelding bekijk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961" y="3602944"/>
            <a:ext cx="1840153" cy="2336349"/>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6"/>
          <a:stretch>
            <a:fillRect/>
          </a:stretch>
        </p:blipFill>
        <p:spPr>
          <a:xfrm>
            <a:off x="6804248" y="3931666"/>
            <a:ext cx="1956191" cy="2736304"/>
          </a:xfrm>
          <a:prstGeom prst="rect">
            <a:avLst/>
          </a:prstGeom>
        </p:spPr>
      </p:pic>
      <p:pic>
        <p:nvPicPr>
          <p:cNvPr id="6" name="Afbeelding 5"/>
          <p:cNvPicPr>
            <a:picLocks noChangeAspect="1"/>
          </p:cNvPicPr>
          <p:nvPr/>
        </p:nvPicPr>
        <p:blipFill>
          <a:blip r:embed="rId7"/>
          <a:stretch>
            <a:fillRect/>
          </a:stretch>
        </p:blipFill>
        <p:spPr>
          <a:xfrm>
            <a:off x="6969489" y="1349064"/>
            <a:ext cx="1790950" cy="2410161"/>
          </a:xfrm>
          <a:prstGeom prst="rect">
            <a:avLst/>
          </a:prstGeom>
        </p:spPr>
      </p:pic>
    </p:spTree>
    <p:extLst>
      <p:ext uri="{BB962C8B-B14F-4D97-AF65-F5344CB8AC3E}">
        <p14:creationId xmlns:p14="http://schemas.microsoft.com/office/powerpoint/2010/main" val="1926314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1268412" y="950912"/>
            <a:ext cx="7119937" cy="6064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18E00"/>
              </a:buClr>
              <a:buSzPts val="3800"/>
              <a:buFont typeface="Trebuchet MS"/>
              <a:buNone/>
            </a:pPr>
            <a:r>
              <a:rPr lang="nl-NL" sz="3800" b="0" i="0" u="none">
                <a:solidFill>
                  <a:srgbClr val="F18E00"/>
                </a:solidFill>
                <a:latin typeface="Trebuchet MS"/>
                <a:ea typeface="Trebuchet MS"/>
                <a:cs typeface="Trebuchet MS"/>
                <a:sym typeface="Trebuchet MS"/>
              </a:rPr>
              <a:t>De essentie</a:t>
            </a:r>
            <a:endParaRPr/>
          </a:p>
        </p:txBody>
      </p:sp>
      <p:sp>
        <p:nvSpPr>
          <p:cNvPr id="321" name="Google Shape;321;p47"/>
          <p:cNvSpPr txBox="1">
            <a:spLocks noGrp="1"/>
          </p:cNvSpPr>
          <p:nvPr>
            <p:ph type="body" idx="1"/>
          </p:nvPr>
        </p:nvSpPr>
        <p:spPr>
          <a:xfrm>
            <a:off x="1268412" y="1687512"/>
            <a:ext cx="7119937" cy="46942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18E00"/>
              </a:buClr>
              <a:buSzPts val="2800"/>
              <a:buFont typeface="Trebuchet MS"/>
              <a:buNone/>
            </a:pPr>
            <a:endParaRPr sz="2800" b="0" i="0" u="none" dirty="0">
              <a:solidFill>
                <a:schemeClr val="dk1"/>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F18E00"/>
              </a:buClr>
              <a:buSzPts val="2800"/>
              <a:buNone/>
            </a:pPr>
            <a:r>
              <a:rPr lang="nl-NL" sz="2800" b="0" i="0" u="none" dirty="0">
                <a:solidFill>
                  <a:schemeClr val="dk1"/>
                </a:solidFill>
                <a:latin typeface="Trebuchet MS"/>
                <a:ea typeface="Trebuchet MS"/>
                <a:cs typeface="Trebuchet MS"/>
                <a:sym typeface="Trebuchet MS"/>
              </a:rPr>
              <a:t>Begrijpen wat je leest is de essentie van lezen en daarmee één van de meest belangrijke vaardigheden die leerlingen moeten ontwikkelen op school. Dit zou begrijpend lezen tot één van de meest uitdagende en boeiende vakken op school moeten maken. Dit blijkt allerminst het geval te zijn!</a:t>
            </a:r>
            <a:endParaRPr dirty="0"/>
          </a:p>
          <a:p>
            <a:pPr marL="0" marR="0" lvl="0" indent="0" algn="l" rtl="0">
              <a:lnSpc>
                <a:spcPct val="100000"/>
              </a:lnSpc>
              <a:spcBef>
                <a:spcPts val="560"/>
              </a:spcBef>
              <a:spcAft>
                <a:spcPts val="0"/>
              </a:spcAft>
              <a:buClr>
                <a:srgbClr val="F18E00"/>
              </a:buClr>
              <a:buSzPts val="2800"/>
              <a:buFont typeface="Trebuchet MS"/>
              <a:buNone/>
            </a:pPr>
            <a:r>
              <a:rPr lang="nl-NL" sz="2800" b="0" i="0" u="none" dirty="0">
                <a:solidFill>
                  <a:schemeClr val="dk1"/>
                </a:solidFill>
                <a:latin typeface="Trebuchet MS"/>
                <a:ea typeface="Trebuchet MS"/>
                <a:cs typeface="Trebuchet MS"/>
                <a:sym typeface="Trebuchet MS"/>
              </a:rPr>
              <a:t>   </a:t>
            </a:r>
            <a:r>
              <a:rPr lang="nl-NL" sz="1800" b="0" i="0" u="none" dirty="0">
                <a:solidFill>
                  <a:schemeClr val="dk1"/>
                </a:solidFill>
                <a:latin typeface="Trebuchet MS"/>
                <a:ea typeface="Trebuchet MS"/>
                <a:cs typeface="Trebuchet MS"/>
                <a:sym typeface="Trebuchet MS"/>
              </a:rPr>
              <a:t>(Houtveen en Smits)</a:t>
            </a:r>
            <a:endParaRPr dirty="0"/>
          </a:p>
        </p:txBody>
      </p:sp>
    </p:spTree>
    <p:extLst>
      <p:ext uri="{BB962C8B-B14F-4D97-AF65-F5344CB8AC3E}">
        <p14:creationId xmlns:p14="http://schemas.microsoft.com/office/powerpoint/2010/main" val="36023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1547664" y="908720"/>
            <a:ext cx="6336630" cy="4433573"/>
          </a:xfrm>
          <a:prstGeom prst="rect">
            <a:avLst/>
          </a:prstGeom>
        </p:spPr>
      </p:pic>
    </p:spTree>
    <p:extLst>
      <p:ext uri="{BB962C8B-B14F-4D97-AF65-F5344CB8AC3E}">
        <p14:creationId xmlns:p14="http://schemas.microsoft.com/office/powerpoint/2010/main" val="348355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E23A1-D7BC-4BCD-A98F-FDDE18A9BD31}"/>
              </a:ext>
            </a:extLst>
          </p:cNvPr>
          <p:cNvSpPr>
            <a:spLocks noGrp="1"/>
          </p:cNvSpPr>
          <p:nvPr>
            <p:ph type="title"/>
          </p:nvPr>
        </p:nvSpPr>
        <p:spPr/>
        <p:txBody>
          <a:bodyPr/>
          <a:lstStyle/>
          <a:p>
            <a:r>
              <a:rPr lang="nl-NL" b="1" dirty="0"/>
              <a:t>Een duik terug in de tijd…</a:t>
            </a:r>
          </a:p>
        </p:txBody>
      </p:sp>
      <p:sp>
        <p:nvSpPr>
          <p:cNvPr id="3" name="Tijdelijke aanduiding voor inhoud 2">
            <a:extLst>
              <a:ext uri="{FF2B5EF4-FFF2-40B4-BE49-F238E27FC236}">
                <a16:creationId xmlns:a16="http://schemas.microsoft.com/office/drawing/2014/main" id="{6412AC7C-26AB-4EF7-8F78-809E18D00F5C}"/>
              </a:ext>
            </a:extLst>
          </p:cNvPr>
          <p:cNvSpPr>
            <a:spLocks noGrp="1"/>
          </p:cNvSpPr>
          <p:nvPr>
            <p:ph idx="1"/>
          </p:nvPr>
        </p:nvSpPr>
        <p:spPr/>
        <p:txBody>
          <a:bodyPr/>
          <a:lstStyle/>
          <a:p>
            <a:endParaRPr lang="nl-NL" dirty="0"/>
          </a:p>
        </p:txBody>
      </p:sp>
      <p:pic>
        <p:nvPicPr>
          <p:cNvPr id="4" name="Google Shape;277;p40" descr="De geschiedenis van ADD | ADD Online">
            <a:extLst>
              <a:ext uri="{FF2B5EF4-FFF2-40B4-BE49-F238E27FC236}">
                <a16:creationId xmlns:a16="http://schemas.microsoft.com/office/drawing/2014/main" id="{3804E010-91F0-4B36-ACED-640CA08854F4}"/>
              </a:ext>
            </a:extLst>
          </p:cNvPr>
          <p:cNvPicPr preferRelativeResize="0"/>
          <p:nvPr/>
        </p:nvPicPr>
        <p:blipFill rotWithShape="1">
          <a:blip r:embed="rId3">
            <a:alphaModFix/>
          </a:blip>
          <a:srcRect/>
          <a:stretch/>
        </p:blipFill>
        <p:spPr>
          <a:xfrm>
            <a:off x="3059832" y="2636912"/>
            <a:ext cx="3111103" cy="1789509"/>
          </a:xfrm>
          <a:prstGeom prst="rect">
            <a:avLst/>
          </a:prstGeom>
          <a:noFill/>
          <a:ln>
            <a:noFill/>
          </a:ln>
        </p:spPr>
      </p:pic>
      <p:pic>
        <p:nvPicPr>
          <p:cNvPr id="8196" name="Picture 4" descr="De bronafbeelding bekij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963" y="4034631"/>
            <a:ext cx="13144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3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349287"/>
            <a:ext cx="7119937" cy="606425"/>
          </a:xfrm>
        </p:spPr>
        <p:txBody>
          <a:bodyPr/>
          <a:lstStyle/>
          <a:p>
            <a:r>
              <a:rPr lang="nl-NL" b="1" dirty="0" smtClean="0"/>
              <a:t>Woordstructuur: botsende klinkers</a:t>
            </a:r>
            <a:endParaRPr lang="nl-NL" b="1" dirty="0"/>
          </a:p>
        </p:txBody>
      </p:sp>
      <p:sp>
        <p:nvSpPr>
          <p:cNvPr id="3" name="Tijdelijke aanduiding voor inhoud 2"/>
          <p:cNvSpPr>
            <a:spLocks noGrp="1"/>
          </p:cNvSpPr>
          <p:nvPr>
            <p:ph idx="1"/>
          </p:nvPr>
        </p:nvSpPr>
        <p:spPr>
          <a:xfrm>
            <a:off x="611560" y="1297905"/>
            <a:ext cx="7119937" cy="4694237"/>
          </a:xfrm>
        </p:spPr>
        <p:txBody>
          <a:bodyPr/>
          <a:lstStyle/>
          <a:p>
            <a:pPr marL="0" indent="0">
              <a:buNone/>
            </a:pPr>
            <a:r>
              <a:rPr lang="nl-NL" sz="2400" dirty="0"/>
              <a:t>1. Lees de woordrij:</a:t>
            </a:r>
          </a:p>
          <a:p>
            <a:r>
              <a:rPr lang="nl-NL" sz="2400" dirty="0"/>
              <a:t>podium</a:t>
            </a:r>
          </a:p>
          <a:p>
            <a:r>
              <a:rPr lang="nl-NL" sz="2400" dirty="0"/>
              <a:t>geranium</a:t>
            </a:r>
          </a:p>
          <a:p>
            <a:r>
              <a:rPr lang="nl-NL" sz="2400" dirty="0"/>
              <a:t>medium</a:t>
            </a:r>
          </a:p>
          <a:p>
            <a:r>
              <a:rPr lang="nl-NL" sz="2400" dirty="0"/>
              <a:t>baviaan</a:t>
            </a:r>
          </a:p>
          <a:p>
            <a:r>
              <a:rPr lang="nl-NL" sz="2400" dirty="0"/>
              <a:t>leguaan</a:t>
            </a:r>
          </a:p>
          <a:p>
            <a:r>
              <a:rPr lang="nl-NL" sz="2400" dirty="0"/>
              <a:t>oceaan</a:t>
            </a:r>
          </a:p>
          <a:p>
            <a:r>
              <a:rPr lang="nl-NL" sz="2400" dirty="0"/>
              <a:t>reageren</a:t>
            </a:r>
          </a:p>
          <a:p>
            <a:r>
              <a:rPr lang="nl-NL" sz="2400" dirty="0"/>
              <a:t>junior</a:t>
            </a:r>
          </a:p>
          <a:p>
            <a:r>
              <a:rPr lang="nl-NL" sz="2400" dirty="0"/>
              <a:t>joviaal</a:t>
            </a:r>
          </a:p>
          <a:p>
            <a:r>
              <a:rPr lang="nl-NL" sz="2400" dirty="0"/>
              <a:t>skikampioen</a:t>
            </a:r>
          </a:p>
          <a:p>
            <a:r>
              <a:rPr lang="nl-NL" sz="2400" dirty="0"/>
              <a:t>meteoor</a:t>
            </a:r>
          </a:p>
          <a:p>
            <a:endParaRPr lang="nl-NL" dirty="0"/>
          </a:p>
        </p:txBody>
      </p:sp>
      <p:sp>
        <p:nvSpPr>
          <p:cNvPr id="4" name="Rechthoek 3"/>
          <p:cNvSpPr/>
          <p:nvPr/>
        </p:nvSpPr>
        <p:spPr>
          <a:xfrm>
            <a:off x="2915816" y="2492896"/>
            <a:ext cx="6840686" cy="34163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Lees de zinnen:</a:t>
            </a:r>
            <a:b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r>
            <a:b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skikampioen kreeg  op het podium een geranium</a:t>
            </a:r>
            <a:r>
              <a:rPr kumimoji="0" lang="nl-NL"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baviaan en de leguaan komen niet voor </a:t>
            </a:r>
            <a:endParaRPr kumimoji="0" lang="nl-NL"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in </a:t>
            </a: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oceaan</a:t>
            </a:r>
            <a:r>
              <a:rPr kumimoji="0" lang="nl-NL" sz="2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 junior reageert joviaal.</a:t>
            </a:r>
          </a:p>
        </p:txBody>
      </p:sp>
      <p:pic>
        <p:nvPicPr>
          <p:cNvPr id="6" name="Picture 4" descr="Cover van boek IJsbarba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9" y="1159961"/>
            <a:ext cx="1006852" cy="142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0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98934" y="867973"/>
            <a:ext cx="7119937" cy="606425"/>
          </a:xfrm>
        </p:spPr>
        <p:txBody>
          <a:bodyPr/>
          <a:lstStyle/>
          <a:p>
            <a:r>
              <a:rPr lang="nl-NL" b="1" dirty="0" smtClean="0"/>
              <a:t>Lees deze tekst</a:t>
            </a:r>
            <a:endParaRPr lang="nl-NL" b="1" dirty="0"/>
          </a:p>
        </p:txBody>
      </p:sp>
      <p:sp>
        <p:nvSpPr>
          <p:cNvPr id="3" name="Tijdelijke aanduiding voor inhoud 2"/>
          <p:cNvSpPr>
            <a:spLocks noGrp="1"/>
          </p:cNvSpPr>
          <p:nvPr>
            <p:ph idx="1"/>
          </p:nvPr>
        </p:nvSpPr>
        <p:spPr>
          <a:xfrm>
            <a:off x="395536" y="2060848"/>
            <a:ext cx="8568951" cy="4320902"/>
          </a:xfrm>
        </p:spPr>
        <p:txBody>
          <a:bodyPr/>
          <a:lstStyle/>
          <a:p>
            <a:pPr marL="0" indent="0">
              <a:buNone/>
            </a:pPr>
            <a:r>
              <a:rPr lang="nl-NL" sz="2000" dirty="0">
                <a:latin typeface="Noe Display Bold" panose="020A0800090400000002" pitchFamily="18" charset="0"/>
                <a:ea typeface="Calibri" panose="020F0502020204030204" pitchFamily="34" charset="0"/>
                <a:cs typeface="Times New Roman" panose="02020603050405020304" pitchFamily="18" charset="0"/>
              </a:rPr>
              <a:t> </a:t>
            </a:r>
            <a:br>
              <a:rPr lang="nl-NL" sz="2000" dirty="0">
                <a:latin typeface="Noe Display Bold" panose="020A0800090400000002" pitchFamily="18" charset="0"/>
                <a:ea typeface="Calibri" panose="020F0502020204030204" pitchFamily="34" charset="0"/>
                <a:cs typeface="Times New Roman" panose="02020603050405020304" pitchFamily="18" charset="0"/>
              </a:rPr>
            </a:br>
            <a:r>
              <a:rPr lang="nl-NL" b="1" dirty="0">
                <a:latin typeface="+mj-lt"/>
                <a:ea typeface="Calibri" panose="020F0502020204030204" pitchFamily="34" charset="0"/>
                <a:cs typeface="Times New Roman" panose="02020603050405020304" pitchFamily="18" charset="0"/>
              </a:rPr>
              <a:t>De </a:t>
            </a:r>
            <a:r>
              <a:rPr lang="nl-NL" b="1" dirty="0" err="1">
                <a:latin typeface="+mj-lt"/>
                <a:ea typeface="Calibri" panose="020F0502020204030204" pitchFamily="34" charset="0"/>
                <a:cs typeface="Times New Roman" panose="02020603050405020304" pitchFamily="18" charset="0"/>
              </a:rPr>
              <a:t>fringel</a:t>
            </a:r>
            <a:r>
              <a:rPr lang="nl-NL" b="1" dirty="0">
                <a:latin typeface="+mj-lt"/>
                <a:ea typeface="Calibri" panose="020F0502020204030204" pitchFamily="34" charset="0"/>
                <a:cs typeface="Times New Roman" panose="02020603050405020304" pitchFamily="18" charset="0"/>
              </a:rPr>
              <a:t> </a:t>
            </a:r>
            <a:r>
              <a:rPr lang="nl-NL" b="1" dirty="0" err="1">
                <a:latin typeface="+mj-lt"/>
                <a:ea typeface="Calibri" panose="020F0502020204030204" pitchFamily="34" charset="0"/>
                <a:cs typeface="Times New Roman" panose="02020603050405020304" pitchFamily="18" charset="0"/>
              </a:rPr>
              <a:t>glopte</a:t>
            </a:r>
            <a:r>
              <a:rPr lang="nl-NL" b="1" dirty="0">
                <a:latin typeface="+mj-lt"/>
                <a:ea typeface="Calibri" panose="020F0502020204030204" pitchFamily="34" charset="0"/>
                <a:cs typeface="Times New Roman" panose="02020603050405020304" pitchFamily="18" charset="0"/>
              </a:rPr>
              <a:t> langs alle poleren. ‘dat wordt wel </a:t>
            </a:r>
            <a:r>
              <a:rPr lang="nl-NL" b="1" dirty="0" err="1">
                <a:latin typeface="+mj-lt"/>
                <a:ea typeface="Calibri" panose="020F0502020204030204" pitchFamily="34" charset="0"/>
                <a:cs typeface="Times New Roman" panose="02020603050405020304" pitchFamily="18" charset="0"/>
              </a:rPr>
              <a:t>fluk</a:t>
            </a:r>
            <a:r>
              <a:rPr lang="nl-NL" b="1" dirty="0">
                <a:latin typeface="+mj-lt"/>
                <a:ea typeface="Calibri" panose="020F0502020204030204" pitchFamily="34" charset="0"/>
                <a:cs typeface="Times New Roman" panose="02020603050405020304" pitchFamily="18" charset="0"/>
              </a:rPr>
              <a:t>’, dacht de prak. Hoe kan hij dat hachelen? </a:t>
            </a:r>
            <a:r>
              <a:rPr lang="nl-NL" b="1" dirty="0" err="1">
                <a:latin typeface="+mj-lt"/>
                <a:ea typeface="Calibri" panose="020F0502020204030204" pitchFamily="34" charset="0"/>
                <a:cs typeface="Times New Roman" panose="02020603050405020304" pitchFamily="18" charset="0"/>
              </a:rPr>
              <a:t>Prolken</a:t>
            </a:r>
            <a:r>
              <a:rPr lang="nl-NL" b="1" dirty="0">
                <a:latin typeface="+mj-lt"/>
                <a:ea typeface="Calibri" panose="020F0502020204030204" pitchFamily="34" charset="0"/>
                <a:cs typeface="Times New Roman" panose="02020603050405020304" pitchFamily="18" charset="0"/>
              </a:rPr>
              <a:t> en </a:t>
            </a:r>
            <a:r>
              <a:rPr lang="nl-NL" b="1" dirty="0" err="1">
                <a:latin typeface="+mj-lt"/>
                <a:ea typeface="Calibri" panose="020F0502020204030204" pitchFamily="34" charset="0"/>
                <a:cs typeface="Times New Roman" panose="02020603050405020304" pitchFamily="18" charset="0"/>
              </a:rPr>
              <a:t>blatsen</a:t>
            </a:r>
            <a:r>
              <a:rPr lang="nl-NL" b="1" dirty="0">
                <a:latin typeface="+mj-lt"/>
                <a:ea typeface="Calibri" panose="020F0502020204030204" pitchFamily="34" charset="0"/>
                <a:cs typeface="Times New Roman" panose="02020603050405020304" pitchFamily="18" charset="0"/>
              </a:rPr>
              <a:t> en dat ook nog </a:t>
            </a:r>
            <a:r>
              <a:rPr lang="nl-NL" b="1" dirty="0" err="1">
                <a:latin typeface="+mj-lt"/>
                <a:ea typeface="Calibri" panose="020F0502020204030204" pitchFamily="34" charset="0"/>
                <a:cs typeface="Times New Roman" panose="02020603050405020304" pitchFamily="18" charset="0"/>
              </a:rPr>
              <a:t>vermutsel</a:t>
            </a:r>
            <a:r>
              <a:rPr lang="nl-NL" b="1" dirty="0">
                <a:latin typeface="+mj-lt"/>
                <a:ea typeface="Calibri" panose="020F0502020204030204" pitchFamily="34" charset="0"/>
                <a:cs typeface="Times New Roman" panose="02020603050405020304" pitchFamily="18" charset="0"/>
              </a:rPr>
              <a:t>, dat </a:t>
            </a:r>
            <a:r>
              <a:rPr lang="nl-NL" b="1" dirty="0" err="1">
                <a:latin typeface="+mj-lt"/>
                <a:ea typeface="Calibri" panose="020F0502020204030204" pitchFamily="34" charset="0"/>
                <a:cs typeface="Times New Roman" panose="02020603050405020304" pitchFamily="18" charset="0"/>
              </a:rPr>
              <a:t>frunkelt</a:t>
            </a:r>
            <a:r>
              <a:rPr lang="nl-NL" b="1" dirty="0">
                <a:latin typeface="+mj-lt"/>
                <a:ea typeface="Calibri" panose="020F0502020204030204" pitchFamily="34" charset="0"/>
                <a:cs typeface="Times New Roman" panose="02020603050405020304" pitchFamily="18" charset="0"/>
              </a:rPr>
              <a:t>. De </a:t>
            </a:r>
            <a:r>
              <a:rPr lang="nl-NL" b="1" dirty="0" err="1">
                <a:latin typeface="+mj-lt"/>
                <a:ea typeface="Calibri" panose="020F0502020204030204" pitchFamily="34" charset="0"/>
                <a:cs typeface="Times New Roman" panose="02020603050405020304" pitchFamily="18" charset="0"/>
              </a:rPr>
              <a:t>fringel</a:t>
            </a:r>
            <a:r>
              <a:rPr lang="nl-NL" b="1" dirty="0">
                <a:latin typeface="+mj-lt"/>
                <a:ea typeface="Calibri" panose="020F0502020204030204" pitchFamily="34" charset="0"/>
                <a:cs typeface="Times New Roman" panose="02020603050405020304" pitchFamily="18" charset="0"/>
              </a:rPr>
              <a:t> </a:t>
            </a:r>
            <a:r>
              <a:rPr lang="nl-NL" b="1" dirty="0" err="1">
                <a:latin typeface="+mj-lt"/>
                <a:ea typeface="Calibri" panose="020F0502020204030204" pitchFamily="34" charset="0"/>
                <a:cs typeface="Times New Roman" panose="02020603050405020304" pitchFamily="18" charset="0"/>
              </a:rPr>
              <a:t>glopte</a:t>
            </a:r>
            <a:r>
              <a:rPr lang="nl-NL" b="1" dirty="0">
                <a:latin typeface="+mj-lt"/>
                <a:ea typeface="Calibri" panose="020F0502020204030204" pitchFamily="34" charset="0"/>
                <a:cs typeface="Times New Roman" panose="02020603050405020304" pitchFamily="18" charset="0"/>
              </a:rPr>
              <a:t> verder, maar </a:t>
            </a:r>
            <a:r>
              <a:rPr lang="nl-NL" b="1" dirty="0" err="1">
                <a:latin typeface="+mj-lt"/>
                <a:ea typeface="Calibri" panose="020F0502020204030204" pitchFamily="34" charset="0"/>
                <a:cs typeface="Times New Roman" panose="02020603050405020304" pitchFamily="18" charset="0"/>
              </a:rPr>
              <a:t>knilde</a:t>
            </a:r>
            <a:r>
              <a:rPr lang="nl-NL" b="1" dirty="0">
                <a:latin typeface="+mj-lt"/>
                <a:ea typeface="Calibri" panose="020F0502020204030204" pitchFamily="34" charset="0"/>
                <a:cs typeface="Times New Roman" panose="02020603050405020304" pitchFamily="18" charset="0"/>
              </a:rPr>
              <a:t>. Dat was bleikant. Zie je wel, zei de prak, ‘</a:t>
            </a:r>
            <a:r>
              <a:rPr lang="nl-NL" b="1" dirty="0" err="1">
                <a:latin typeface="+mj-lt"/>
                <a:ea typeface="Calibri" panose="020F0502020204030204" pitchFamily="34" charset="0"/>
                <a:cs typeface="Times New Roman" panose="02020603050405020304" pitchFamily="18" charset="0"/>
              </a:rPr>
              <a:t>fluk</a:t>
            </a:r>
            <a:r>
              <a:rPr lang="nl-NL" b="1" dirty="0">
                <a:latin typeface="+mj-lt"/>
                <a:ea typeface="Calibri" panose="020F0502020204030204" pitchFamily="34" charset="0"/>
                <a:cs typeface="Times New Roman" panose="02020603050405020304" pitchFamily="18" charset="0"/>
              </a:rPr>
              <a:t> is de </a:t>
            </a:r>
            <a:r>
              <a:rPr lang="nl-NL" b="1" dirty="0" err="1">
                <a:latin typeface="+mj-lt"/>
                <a:ea typeface="Calibri" panose="020F0502020204030204" pitchFamily="34" charset="0"/>
                <a:cs typeface="Times New Roman" panose="02020603050405020304" pitchFamily="18" charset="0"/>
              </a:rPr>
              <a:t>knakkel</a:t>
            </a:r>
            <a:r>
              <a:rPr lang="nl-NL" b="1" dirty="0">
                <a:latin typeface="+mj-lt"/>
                <a:ea typeface="Calibri" panose="020F0502020204030204" pitchFamily="34" charset="0"/>
                <a:cs typeface="Times New Roman" panose="02020603050405020304" pitchFamily="18" charset="0"/>
              </a:rPr>
              <a:t>’.</a:t>
            </a:r>
            <a:endParaRPr lang="nl-NL" b="1" dirty="0">
              <a:latin typeface="+mj-lt"/>
            </a:endParaRPr>
          </a:p>
        </p:txBody>
      </p:sp>
      <p:pic>
        <p:nvPicPr>
          <p:cNvPr id="5" name="Picture 2" descr="https://media.s-bol.com/LvKWygLOjm2g/550x8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81168"/>
            <a:ext cx="971600" cy="147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40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rporate [Compatibiliteitsmodus]" id="{239B38B8-BDA1-4900-87F9-A18F9E58383C}" vid="{E21B1023-3D9A-498E-8A97-9F84518BEDB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Template>
  <TotalTime>1201</TotalTime>
  <Words>2746</Words>
  <Application>Microsoft Office PowerPoint</Application>
  <PresentationFormat>Diavoorstelling (4:3)</PresentationFormat>
  <Paragraphs>430</Paragraphs>
  <Slides>42</Slides>
  <Notes>30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42</vt:i4>
      </vt:variant>
    </vt:vector>
  </HeadingPairs>
  <TitlesOfParts>
    <vt:vector size="52" baseType="lpstr">
      <vt:lpstr>Arial</vt:lpstr>
      <vt:lpstr>Calibri</vt:lpstr>
      <vt:lpstr>Helvetica</vt:lpstr>
      <vt:lpstr>inherit</vt:lpstr>
      <vt:lpstr>Noe Display Bold</vt:lpstr>
      <vt:lpstr>Times New Roman</vt:lpstr>
      <vt:lpstr>Trebuchet MS</vt:lpstr>
      <vt:lpstr>Verdana</vt:lpstr>
      <vt:lpstr>Wingdings</vt:lpstr>
      <vt:lpstr>Aangepast ontwerp</vt:lpstr>
      <vt:lpstr>Effectief Leesonderwijs</vt:lpstr>
      <vt:lpstr>De Pilot effectief leesonderwijs</vt:lpstr>
      <vt:lpstr>Doelen</vt:lpstr>
      <vt:lpstr>Even kort</vt:lpstr>
      <vt:lpstr>De essentie</vt:lpstr>
      <vt:lpstr>PowerPoint-presentatie</vt:lpstr>
      <vt:lpstr>Een duik terug in de tijd…</vt:lpstr>
      <vt:lpstr>Woordstructuur: botsende klinkers</vt:lpstr>
      <vt:lpstr>Lees deze tekst</vt:lpstr>
      <vt:lpstr>PowerPoint-presentatie</vt:lpstr>
      <vt:lpstr>               Wat is begrijpend lezen / luisteren?</vt:lpstr>
      <vt:lpstr>PowerPoint-presentatie</vt:lpstr>
      <vt:lpstr>Het leesproces</vt:lpstr>
      <vt:lpstr>Niet verkavelde leesaanpak.</vt:lpstr>
      <vt:lpstr>PowerPoint-presentatie</vt:lpstr>
      <vt:lpstr>Ervaren wat achtergrondkennis doet</vt:lpstr>
      <vt:lpstr>PowerPoint-presentatie</vt:lpstr>
      <vt:lpstr>PowerPoint-presentatie</vt:lpstr>
      <vt:lpstr>Hirsch: Why knowledge matters, 2016</vt:lpstr>
      <vt:lpstr>PowerPoint-presentatie</vt:lpstr>
      <vt:lpstr>Woordenschat</vt:lpstr>
      <vt:lpstr>Woordenschat</vt:lpstr>
      <vt:lpstr>PowerPoint-presentatie</vt:lpstr>
      <vt:lpstr>Wat is dus effectief bij (begrijpend) lezen?</vt:lpstr>
      <vt:lpstr>Wat is effectief bij (begrijpend) lezen?</vt:lpstr>
      <vt:lpstr>Principes belangrijk voor (begrijpend) lezen, begrijpend luisteren en taalontwikkeling</vt:lpstr>
      <vt:lpstr>PowerPoint-presentatie</vt:lpstr>
      <vt:lpstr>PowerPoint-presentatie</vt:lpstr>
      <vt:lpstr>Thematische kennisontwikkeling</vt:lpstr>
      <vt:lpstr>Werken binnen thema’s / concepten:  kennis aanbrengen is de essentie! </vt:lpstr>
      <vt:lpstr>Voorbeelden van rijke thema’s / concepten</vt:lpstr>
      <vt:lpstr>Rijke boekencollectie </vt:lpstr>
      <vt:lpstr>Boeken: eisen</vt:lpstr>
      <vt:lpstr>Voorlezen integreren in thema!</vt:lpstr>
      <vt:lpstr>Tekstlessen bij het thema </vt:lpstr>
      <vt:lpstr>Voorwaarde: kwalitatief goede teksten</vt:lpstr>
      <vt:lpstr>Denkopdrachten bij tekstlessen</vt:lpstr>
      <vt:lpstr>Vakrijk taalonderwijs en taalrijk vakonderwijs..</vt:lpstr>
      <vt:lpstr>PowerPoint-presentatie</vt:lpstr>
      <vt:lpstr>Neem mee! Het literair gesprek</vt:lpstr>
      <vt:lpstr>Pilot Friesland</vt:lpstr>
      <vt:lpstr>Vragen?</vt:lpstr>
    </vt:vector>
  </TitlesOfParts>
  <Company>IJsselgroep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Mariette Konink</dc:creator>
  <cp:lastModifiedBy>Janna de Haan</cp:lastModifiedBy>
  <cp:revision>89</cp:revision>
  <cp:lastPrinted>2022-08-24T07:45:36Z</cp:lastPrinted>
  <dcterms:created xsi:type="dcterms:W3CDTF">2021-07-21T13:11:44Z</dcterms:created>
  <dcterms:modified xsi:type="dcterms:W3CDTF">2024-03-03T21:24:07Z</dcterms:modified>
</cp:coreProperties>
</file>