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5" r:id="rId1"/>
  </p:sldMasterIdLst>
  <p:notesMasterIdLst>
    <p:notesMasterId r:id="rId77"/>
  </p:notesMasterIdLst>
  <p:handoutMasterIdLst>
    <p:handoutMasterId r:id="rId78"/>
  </p:handoutMasterIdLst>
  <p:sldIdLst>
    <p:sldId id="387" r:id="rId2"/>
    <p:sldId id="548" r:id="rId3"/>
    <p:sldId id="439" r:id="rId4"/>
    <p:sldId id="510" r:id="rId5"/>
    <p:sldId id="440" r:id="rId6"/>
    <p:sldId id="496" r:id="rId7"/>
    <p:sldId id="523" r:id="rId8"/>
    <p:sldId id="524" r:id="rId9"/>
    <p:sldId id="511" r:id="rId10"/>
    <p:sldId id="512" r:id="rId11"/>
    <p:sldId id="525" r:id="rId12"/>
    <p:sldId id="526" r:id="rId13"/>
    <p:sldId id="527" r:id="rId14"/>
    <p:sldId id="528" r:id="rId15"/>
    <p:sldId id="449" r:id="rId16"/>
    <p:sldId id="490" r:id="rId17"/>
    <p:sldId id="451" r:id="rId18"/>
    <p:sldId id="529" r:id="rId19"/>
    <p:sldId id="453" r:id="rId20"/>
    <p:sldId id="530" r:id="rId21"/>
    <p:sldId id="550" r:id="rId22"/>
    <p:sldId id="531" r:id="rId23"/>
    <p:sldId id="532" r:id="rId24"/>
    <p:sldId id="533" r:id="rId25"/>
    <p:sldId id="518" r:id="rId26"/>
    <p:sldId id="516" r:id="rId27"/>
    <p:sldId id="517" r:id="rId28"/>
    <p:sldId id="454" r:id="rId29"/>
    <p:sldId id="455" r:id="rId30"/>
    <p:sldId id="534" r:id="rId31"/>
    <p:sldId id="535" r:id="rId32"/>
    <p:sldId id="536" r:id="rId33"/>
    <p:sldId id="537" r:id="rId34"/>
    <p:sldId id="538" r:id="rId35"/>
    <p:sldId id="539" r:id="rId36"/>
    <p:sldId id="540" r:id="rId37"/>
    <p:sldId id="541" r:id="rId38"/>
    <p:sldId id="542" r:id="rId39"/>
    <p:sldId id="543" r:id="rId40"/>
    <p:sldId id="544" r:id="rId41"/>
    <p:sldId id="545" r:id="rId42"/>
    <p:sldId id="491" r:id="rId43"/>
    <p:sldId id="456" r:id="rId44"/>
    <p:sldId id="492" r:id="rId45"/>
    <p:sldId id="546" r:id="rId46"/>
    <p:sldId id="547" r:id="rId47"/>
    <p:sldId id="443" r:id="rId48"/>
    <p:sldId id="448" r:id="rId49"/>
    <p:sldId id="460" r:id="rId50"/>
    <p:sldId id="461" r:id="rId51"/>
    <p:sldId id="493" r:id="rId52"/>
    <p:sldId id="462" r:id="rId53"/>
    <p:sldId id="463" r:id="rId54"/>
    <p:sldId id="464" r:id="rId55"/>
    <p:sldId id="494" r:id="rId56"/>
    <p:sldId id="489" r:id="rId57"/>
    <p:sldId id="495" r:id="rId58"/>
    <p:sldId id="465" r:id="rId59"/>
    <p:sldId id="497" r:id="rId60"/>
    <p:sldId id="498" r:id="rId61"/>
    <p:sldId id="467" r:id="rId62"/>
    <p:sldId id="499" r:id="rId63"/>
    <p:sldId id="500" r:id="rId64"/>
    <p:sldId id="501" r:id="rId65"/>
    <p:sldId id="549" r:id="rId66"/>
    <p:sldId id="502" r:id="rId67"/>
    <p:sldId id="503" r:id="rId68"/>
    <p:sldId id="505" r:id="rId69"/>
    <p:sldId id="504" r:id="rId70"/>
    <p:sldId id="506" r:id="rId71"/>
    <p:sldId id="507" r:id="rId72"/>
    <p:sldId id="522" r:id="rId73"/>
    <p:sldId id="508" r:id="rId74"/>
    <p:sldId id="509" r:id="rId75"/>
    <p:sldId id="477" r:id="rId76"/>
  </p:sldIdLst>
  <p:sldSz cx="9144000" cy="6858000" type="screen4x3"/>
  <p:notesSz cx="6888163" cy="10021888"/>
  <p:defaultTextStyle>
    <a:defPPr>
      <a:defRPr lang="nl-NL"/>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9"/>
    <a:srgbClr val="3057A1"/>
    <a:srgbClr val="1E7F4B"/>
    <a:srgbClr val="94C357"/>
    <a:srgbClr val="66B557"/>
    <a:srgbClr val="91A903"/>
    <a:srgbClr val="4285C5"/>
    <a:srgbClr val="33AA56"/>
    <a:srgbClr val="DCFB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6" autoAdjust="0"/>
    <p:restoredTop sz="96306" autoAdjust="0"/>
  </p:normalViewPr>
  <p:slideViewPr>
    <p:cSldViewPr>
      <p:cViewPr varScale="1">
        <p:scale>
          <a:sx n="94" d="100"/>
          <a:sy n="94" d="100"/>
        </p:scale>
        <p:origin x="12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5049984-023C-440B-A57E-30F80C88CA74}"/>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3" name="Rectangle 3">
            <a:extLst>
              <a:ext uri="{FF2B5EF4-FFF2-40B4-BE49-F238E27FC236}">
                <a16:creationId xmlns:a16="http://schemas.microsoft.com/office/drawing/2014/main" id="{8612CAEA-D4E7-49DC-9FDE-80EA282F8C36}"/>
              </a:ext>
            </a:extLst>
          </p:cNvPr>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20484" name="Rectangle 4">
            <a:extLst>
              <a:ext uri="{FF2B5EF4-FFF2-40B4-BE49-F238E27FC236}">
                <a16:creationId xmlns:a16="http://schemas.microsoft.com/office/drawing/2014/main" id="{5DD6E5A8-27E8-4409-A736-0C02C25EF55B}"/>
              </a:ext>
            </a:extLst>
          </p:cNvPr>
          <p:cNvSpPr>
            <a:spLocks noGrp="1" noChangeArrowheads="1"/>
          </p:cNvSpPr>
          <p:nvPr>
            <p:ph type="ftr" sz="quarter" idx="2"/>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5" name="Rectangle 5">
            <a:extLst>
              <a:ext uri="{FF2B5EF4-FFF2-40B4-BE49-F238E27FC236}">
                <a16:creationId xmlns:a16="http://schemas.microsoft.com/office/drawing/2014/main" id="{CFD03464-21ED-4CB7-9CA1-935E440E84BC}"/>
              </a:ext>
            </a:extLst>
          </p:cNvPr>
          <p:cNvSpPr>
            <a:spLocks noGrp="1" noChangeArrowheads="1"/>
          </p:cNvSpPr>
          <p:nvPr>
            <p:ph type="sldNum" sz="quarter" idx="3"/>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4D8CC6B5-55E7-4960-84D7-98FE215C4380}"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465E9C4-12DF-421E-8F7B-4F09116DCA81}"/>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3" name="Rectangle 3">
            <a:extLst>
              <a:ext uri="{FF2B5EF4-FFF2-40B4-BE49-F238E27FC236}">
                <a16:creationId xmlns:a16="http://schemas.microsoft.com/office/drawing/2014/main" id="{552A1F25-F3CF-49BC-BFA2-3FF48CA117FB}"/>
              </a:ext>
            </a:extLst>
          </p:cNvPr>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5124" name="Rectangle 4">
            <a:extLst>
              <a:ext uri="{FF2B5EF4-FFF2-40B4-BE49-F238E27FC236}">
                <a16:creationId xmlns:a16="http://schemas.microsoft.com/office/drawing/2014/main" id="{E96DBDC1-6695-48C9-99A7-39B9EB5D942F}"/>
              </a:ext>
            </a:extLst>
          </p:cNvPr>
          <p:cNvSpPr>
            <a:spLocks noGrp="1" noRot="1" noChangeAspect="1" noChangeArrowheads="1" noTextEdit="1"/>
          </p:cNvSpPr>
          <p:nvPr>
            <p:ph type="sldImg" idx="2"/>
          </p:nvPr>
        </p:nvSpPr>
        <p:spPr bwMode="auto">
          <a:xfrm>
            <a:off x="938213" y="750888"/>
            <a:ext cx="5013325" cy="375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a:extLst>
              <a:ext uri="{FF2B5EF4-FFF2-40B4-BE49-F238E27FC236}">
                <a16:creationId xmlns:a16="http://schemas.microsoft.com/office/drawing/2014/main" id="{9A78B566-EB64-46AF-B7E5-8011E734ADE8}"/>
              </a:ext>
            </a:extLst>
          </p:cNvPr>
          <p:cNvSpPr>
            <a:spLocks noGrp="1" noChangeArrowheads="1"/>
          </p:cNvSpPr>
          <p:nvPr>
            <p:ph type="body" sz="quarter" idx="3"/>
          </p:nvPr>
        </p:nvSpPr>
        <p:spPr bwMode="auto">
          <a:xfrm>
            <a:off x="688975" y="4760913"/>
            <a:ext cx="5511800" cy="451008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7046" name="Rectangle 6">
            <a:extLst>
              <a:ext uri="{FF2B5EF4-FFF2-40B4-BE49-F238E27FC236}">
                <a16:creationId xmlns:a16="http://schemas.microsoft.com/office/drawing/2014/main" id="{96F9BA7A-4A75-4A3A-947E-462BE72B1FCE}"/>
              </a:ext>
            </a:extLst>
          </p:cNvPr>
          <p:cNvSpPr>
            <a:spLocks noGrp="1" noChangeArrowheads="1"/>
          </p:cNvSpPr>
          <p:nvPr>
            <p:ph type="ftr" sz="quarter" idx="4"/>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7" name="Rectangle 7">
            <a:extLst>
              <a:ext uri="{FF2B5EF4-FFF2-40B4-BE49-F238E27FC236}">
                <a16:creationId xmlns:a16="http://schemas.microsoft.com/office/drawing/2014/main" id="{C84A519F-ABB4-4B7A-A9A0-F2BE9EDA9B5E}"/>
              </a:ext>
            </a:extLst>
          </p:cNvPr>
          <p:cNvSpPr>
            <a:spLocks noGrp="1" noChangeArrowheads="1"/>
          </p:cNvSpPr>
          <p:nvPr>
            <p:ph type="sldNum" sz="quarter" idx="5"/>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1B51B1D2-2DCC-4DD5-B194-A0053AED2C99}"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18</a:t>
            </a:fld>
            <a:endParaRPr lang="nl-NL" altLang="nl-NL"/>
          </a:p>
        </p:txBody>
      </p:sp>
    </p:spTree>
    <p:extLst>
      <p:ext uri="{BB962C8B-B14F-4D97-AF65-F5344CB8AC3E}">
        <p14:creationId xmlns:p14="http://schemas.microsoft.com/office/powerpoint/2010/main" val="2494894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58</a:t>
            </a:fld>
            <a:endParaRPr lang="nl-NL" altLang="nl-NL"/>
          </a:p>
        </p:txBody>
      </p:sp>
    </p:spTree>
    <p:extLst>
      <p:ext uri="{BB962C8B-B14F-4D97-AF65-F5344CB8AC3E}">
        <p14:creationId xmlns:p14="http://schemas.microsoft.com/office/powerpoint/2010/main" val="2061783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59</a:t>
            </a:fld>
            <a:endParaRPr lang="nl-NL" altLang="nl-NL"/>
          </a:p>
        </p:txBody>
      </p:sp>
    </p:spTree>
    <p:extLst>
      <p:ext uri="{BB962C8B-B14F-4D97-AF65-F5344CB8AC3E}">
        <p14:creationId xmlns:p14="http://schemas.microsoft.com/office/powerpoint/2010/main" val="237562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60</a:t>
            </a:fld>
            <a:endParaRPr lang="nl-NL" altLang="nl-NL"/>
          </a:p>
        </p:txBody>
      </p:sp>
    </p:spTree>
    <p:extLst>
      <p:ext uri="{BB962C8B-B14F-4D97-AF65-F5344CB8AC3E}">
        <p14:creationId xmlns:p14="http://schemas.microsoft.com/office/powerpoint/2010/main" val="881138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61</a:t>
            </a:fld>
            <a:endParaRPr lang="nl-NL" altLang="nl-NL"/>
          </a:p>
        </p:txBody>
      </p:sp>
    </p:spTree>
    <p:extLst>
      <p:ext uri="{BB962C8B-B14F-4D97-AF65-F5344CB8AC3E}">
        <p14:creationId xmlns:p14="http://schemas.microsoft.com/office/powerpoint/2010/main" val="1667991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62</a:t>
            </a:fld>
            <a:endParaRPr lang="nl-NL" altLang="nl-NL"/>
          </a:p>
        </p:txBody>
      </p:sp>
    </p:spTree>
    <p:extLst>
      <p:ext uri="{BB962C8B-B14F-4D97-AF65-F5344CB8AC3E}">
        <p14:creationId xmlns:p14="http://schemas.microsoft.com/office/powerpoint/2010/main" val="1930707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63</a:t>
            </a:fld>
            <a:endParaRPr lang="nl-NL" altLang="nl-NL"/>
          </a:p>
        </p:txBody>
      </p:sp>
    </p:spTree>
    <p:extLst>
      <p:ext uri="{BB962C8B-B14F-4D97-AF65-F5344CB8AC3E}">
        <p14:creationId xmlns:p14="http://schemas.microsoft.com/office/powerpoint/2010/main" val="1888746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64</a:t>
            </a:fld>
            <a:endParaRPr lang="nl-NL" altLang="nl-NL"/>
          </a:p>
        </p:txBody>
      </p:sp>
    </p:spTree>
    <p:extLst>
      <p:ext uri="{BB962C8B-B14F-4D97-AF65-F5344CB8AC3E}">
        <p14:creationId xmlns:p14="http://schemas.microsoft.com/office/powerpoint/2010/main" val="344272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65</a:t>
            </a:fld>
            <a:endParaRPr lang="nl-NL" altLang="nl-NL"/>
          </a:p>
        </p:txBody>
      </p:sp>
    </p:spTree>
    <p:extLst>
      <p:ext uri="{BB962C8B-B14F-4D97-AF65-F5344CB8AC3E}">
        <p14:creationId xmlns:p14="http://schemas.microsoft.com/office/powerpoint/2010/main" val="1440807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66</a:t>
            </a:fld>
            <a:endParaRPr lang="nl-NL" altLang="nl-NL"/>
          </a:p>
        </p:txBody>
      </p:sp>
    </p:spTree>
    <p:extLst>
      <p:ext uri="{BB962C8B-B14F-4D97-AF65-F5344CB8AC3E}">
        <p14:creationId xmlns:p14="http://schemas.microsoft.com/office/powerpoint/2010/main" val="917525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67</a:t>
            </a:fld>
            <a:endParaRPr lang="nl-NL" altLang="nl-NL"/>
          </a:p>
        </p:txBody>
      </p:sp>
    </p:spTree>
    <p:extLst>
      <p:ext uri="{BB962C8B-B14F-4D97-AF65-F5344CB8AC3E}">
        <p14:creationId xmlns:p14="http://schemas.microsoft.com/office/powerpoint/2010/main" val="303169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50</a:t>
            </a:fld>
            <a:endParaRPr lang="nl-NL" altLang="nl-NL"/>
          </a:p>
        </p:txBody>
      </p:sp>
    </p:spTree>
    <p:extLst>
      <p:ext uri="{BB962C8B-B14F-4D97-AF65-F5344CB8AC3E}">
        <p14:creationId xmlns:p14="http://schemas.microsoft.com/office/powerpoint/2010/main" val="413599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68</a:t>
            </a:fld>
            <a:endParaRPr lang="nl-NL" altLang="nl-NL"/>
          </a:p>
        </p:txBody>
      </p:sp>
    </p:spTree>
    <p:extLst>
      <p:ext uri="{BB962C8B-B14F-4D97-AF65-F5344CB8AC3E}">
        <p14:creationId xmlns:p14="http://schemas.microsoft.com/office/powerpoint/2010/main" val="3850378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69</a:t>
            </a:fld>
            <a:endParaRPr lang="nl-NL" altLang="nl-NL"/>
          </a:p>
        </p:txBody>
      </p:sp>
    </p:spTree>
    <p:extLst>
      <p:ext uri="{BB962C8B-B14F-4D97-AF65-F5344CB8AC3E}">
        <p14:creationId xmlns:p14="http://schemas.microsoft.com/office/powerpoint/2010/main" val="3587415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70</a:t>
            </a:fld>
            <a:endParaRPr lang="nl-NL" altLang="nl-NL"/>
          </a:p>
        </p:txBody>
      </p:sp>
    </p:spTree>
    <p:extLst>
      <p:ext uri="{BB962C8B-B14F-4D97-AF65-F5344CB8AC3E}">
        <p14:creationId xmlns:p14="http://schemas.microsoft.com/office/powerpoint/2010/main" val="1703299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71</a:t>
            </a:fld>
            <a:endParaRPr lang="nl-NL" altLang="nl-NL"/>
          </a:p>
        </p:txBody>
      </p:sp>
    </p:spTree>
    <p:extLst>
      <p:ext uri="{BB962C8B-B14F-4D97-AF65-F5344CB8AC3E}">
        <p14:creationId xmlns:p14="http://schemas.microsoft.com/office/powerpoint/2010/main" val="377638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72</a:t>
            </a:fld>
            <a:endParaRPr lang="nl-NL" altLang="nl-NL"/>
          </a:p>
        </p:txBody>
      </p:sp>
    </p:spTree>
    <p:extLst>
      <p:ext uri="{BB962C8B-B14F-4D97-AF65-F5344CB8AC3E}">
        <p14:creationId xmlns:p14="http://schemas.microsoft.com/office/powerpoint/2010/main" val="3289212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73</a:t>
            </a:fld>
            <a:endParaRPr lang="nl-NL" altLang="nl-NL"/>
          </a:p>
        </p:txBody>
      </p:sp>
    </p:spTree>
    <p:extLst>
      <p:ext uri="{BB962C8B-B14F-4D97-AF65-F5344CB8AC3E}">
        <p14:creationId xmlns:p14="http://schemas.microsoft.com/office/powerpoint/2010/main" val="3734707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74</a:t>
            </a:fld>
            <a:endParaRPr lang="nl-NL" altLang="nl-NL"/>
          </a:p>
        </p:txBody>
      </p:sp>
    </p:spTree>
    <p:extLst>
      <p:ext uri="{BB962C8B-B14F-4D97-AF65-F5344CB8AC3E}">
        <p14:creationId xmlns:p14="http://schemas.microsoft.com/office/powerpoint/2010/main" val="363729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51</a:t>
            </a:fld>
            <a:endParaRPr lang="nl-NL" altLang="nl-NL"/>
          </a:p>
        </p:txBody>
      </p:sp>
    </p:spTree>
    <p:extLst>
      <p:ext uri="{BB962C8B-B14F-4D97-AF65-F5344CB8AC3E}">
        <p14:creationId xmlns:p14="http://schemas.microsoft.com/office/powerpoint/2010/main" val="4233464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52</a:t>
            </a:fld>
            <a:endParaRPr lang="nl-NL" altLang="nl-NL"/>
          </a:p>
        </p:txBody>
      </p:sp>
    </p:spTree>
    <p:extLst>
      <p:ext uri="{BB962C8B-B14F-4D97-AF65-F5344CB8AC3E}">
        <p14:creationId xmlns:p14="http://schemas.microsoft.com/office/powerpoint/2010/main" val="420415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53</a:t>
            </a:fld>
            <a:endParaRPr lang="nl-NL" altLang="nl-NL"/>
          </a:p>
        </p:txBody>
      </p:sp>
    </p:spTree>
    <p:extLst>
      <p:ext uri="{BB962C8B-B14F-4D97-AF65-F5344CB8AC3E}">
        <p14:creationId xmlns:p14="http://schemas.microsoft.com/office/powerpoint/2010/main" val="200463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54</a:t>
            </a:fld>
            <a:endParaRPr lang="nl-NL" altLang="nl-NL"/>
          </a:p>
        </p:txBody>
      </p:sp>
    </p:spTree>
    <p:extLst>
      <p:ext uri="{BB962C8B-B14F-4D97-AF65-F5344CB8AC3E}">
        <p14:creationId xmlns:p14="http://schemas.microsoft.com/office/powerpoint/2010/main" val="1500977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55</a:t>
            </a:fld>
            <a:endParaRPr lang="nl-NL" altLang="nl-NL"/>
          </a:p>
        </p:txBody>
      </p:sp>
    </p:spTree>
    <p:extLst>
      <p:ext uri="{BB962C8B-B14F-4D97-AF65-F5344CB8AC3E}">
        <p14:creationId xmlns:p14="http://schemas.microsoft.com/office/powerpoint/2010/main" val="1235518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56</a:t>
            </a:fld>
            <a:endParaRPr lang="nl-NL" altLang="nl-NL"/>
          </a:p>
        </p:txBody>
      </p:sp>
    </p:spTree>
    <p:extLst>
      <p:ext uri="{BB962C8B-B14F-4D97-AF65-F5344CB8AC3E}">
        <p14:creationId xmlns:p14="http://schemas.microsoft.com/office/powerpoint/2010/main" val="355878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57</a:t>
            </a:fld>
            <a:endParaRPr lang="nl-NL" altLang="nl-NL"/>
          </a:p>
        </p:txBody>
      </p:sp>
    </p:spTree>
    <p:extLst>
      <p:ext uri="{BB962C8B-B14F-4D97-AF65-F5344CB8AC3E}">
        <p14:creationId xmlns:p14="http://schemas.microsoft.com/office/powerpoint/2010/main" val="2241927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l">
              <a:defRPr sz="5400">
                <a:solidFill>
                  <a:srgbClr val="66B557"/>
                </a:solidFill>
              </a:defRPr>
            </a:lvl1pPr>
          </a:lstStyle>
          <a:p>
            <a:r>
              <a:rPr lang="nl-NL" dirty="0"/>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15" name="Date Placeholder 3">
            <a:extLst>
              <a:ext uri="{FF2B5EF4-FFF2-40B4-BE49-F238E27FC236}">
                <a16:creationId xmlns:a16="http://schemas.microsoft.com/office/drawing/2014/main" id="{B26C6CD9-91E4-4518-8D0D-2C9D371EDB9B}"/>
              </a:ext>
            </a:extLst>
          </p:cNvPr>
          <p:cNvSpPr>
            <a:spLocks noGrp="1"/>
          </p:cNvSpPr>
          <p:nvPr>
            <p:ph type="dt" sz="half" idx="10"/>
          </p:nvPr>
        </p:nvSpPr>
        <p:spPr/>
        <p:txBody>
          <a:bodyPr/>
          <a:lstStyle>
            <a:lvl1pPr>
              <a:defRPr/>
            </a:lvl1pPr>
          </a:lstStyle>
          <a:p>
            <a:pPr>
              <a:defRPr/>
            </a:pPr>
            <a:fld id="{B5CEBAFF-7009-4CD7-A8F7-3340ACD81FA8}" type="datetime4">
              <a:rPr lang="nl-NL" smtClean="0"/>
              <a:pPr>
                <a:defRPr/>
              </a:pPr>
              <a:t>22 september 2022</a:t>
            </a:fld>
            <a:endParaRPr lang="en-US"/>
          </a:p>
        </p:txBody>
      </p:sp>
      <p:sp>
        <p:nvSpPr>
          <p:cNvPr id="16" name="Footer Placeholder 4">
            <a:extLst>
              <a:ext uri="{FF2B5EF4-FFF2-40B4-BE49-F238E27FC236}">
                <a16:creationId xmlns:a16="http://schemas.microsoft.com/office/drawing/2014/main" id="{7A371A34-1580-4097-B020-D9E6DF6EE26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C350F5C-870F-4177-9E7C-92B677516778}"/>
              </a:ext>
            </a:extLst>
          </p:cNvPr>
          <p:cNvSpPr>
            <a:spLocks noGrp="1"/>
          </p:cNvSpPr>
          <p:nvPr>
            <p:ph type="sldNum" sz="quarter" idx="12"/>
          </p:nvPr>
        </p:nvSpPr>
        <p:spPr/>
        <p:txBody>
          <a:bodyPr/>
          <a:lstStyle>
            <a:lvl1pPr>
              <a:defRPr/>
            </a:lvl1pPr>
          </a:lstStyle>
          <a:p>
            <a:pPr>
              <a:defRPr/>
            </a:pPr>
            <a:fld id="{80D8FA1F-4AF4-4D1E-8BD9-939A6E3B5566}" type="slidenum">
              <a:rPr lang="en-US" altLang="nl-NL"/>
              <a:pPr>
                <a:defRPr/>
              </a:pPr>
              <a:t>‹nr.›</a:t>
            </a:fld>
            <a:endParaRPr lang="en-US" altLang="nl-NL"/>
          </a:p>
        </p:txBody>
      </p:sp>
    </p:spTree>
    <p:extLst>
      <p:ext uri="{BB962C8B-B14F-4D97-AF65-F5344CB8AC3E}">
        <p14:creationId xmlns:p14="http://schemas.microsoft.com/office/powerpoint/2010/main" val="360996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81CF5FC2-6E2F-4380-9200-0EAFA9C47651}"/>
              </a:ext>
            </a:extLst>
          </p:cNvPr>
          <p:cNvSpPr>
            <a:spLocks noGrp="1"/>
          </p:cNvSpPr>
          <p:nvPr>
            <p:ph type="dt" sz="half" idx="10"/>
          </p:nvPr>
        </p:nvSpPr>
        <p:spPr/>
        <p:txBody>
          <a:bodyPr/>
          <a:lstStyle>
            <a:lvl1pPr>
              <a:defRPr/>
            </a:lvl1pPr>
          </a:lstStyle>
          <a:p>
            <a:pPr>
              <a:defRPr/>
            </a:pPr>
            <a:fld id="{08AD51F1-ADE7-4261-A326-7AC7712DF42E}" type="datetime4">
              <a:rPr lang="nl-NL" smtClean="0"/>
              <a:pPr>
                <a:defRPr/>
              </a:pPr>
              <a:t>22 september 2022</a:t>
            </a:fld>
            <a:endParaRPr lang="en-US"/>
          </a:p>
        </p:txBody>
      </p:sp>
      <p:sp>
        <p:nvSpPr>
          <p:cNvPr id="5" name="Footer Placeholder 4">
            <a:extLst>
              <a:ext uri="{FF2B5EF4-FFF2-40B4-BE49-F238E27FC236}">
                <a16:creationId xmlns:a16="http://schemas.microsoft.com/office/drawing/2014/main" id="{8453BA83-C4AC-49A1-BDF7-DC8EC46372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4E320E-16DE-4528-902E-54C81D9CE579}"/>
              </a:ext>
            </a:extLst>
          </p:cNvPr>
          <p:cNvSpPr>
            <a:spLocks noGrp="1"/>
          </p:cNvSpPr>
          <p:nvPr>
            <p:ph type="sldNum" sz="quarter" idx="12"/>
          </p:nvPr>
        </p:nvSpPr>
        <p:spPr/>
        <p:txBody>
          <a:bodyPr/>
          <a:lstStyle>
            <a:lvl1pPr>
              <a:defRPr/>
            </a:lvl1pPr>
          </a:lstStyle>
          <a:p>
            <a:pPr>
              <a:defRPr/>
            </a:pPr>
            <a:fld id="{A4AE3B5F-A0E9-4DB0-9850-4BADC3E6FD49}" type="slidenum">
              <a:rPr lang="en-US" altLang="nl-NL"/>
              <a:pPr>
                <a:defRPr/>
              </a:pPr>
              <a:t>‹nr.›</a:t>
            </a:fld>
            <a:endParaRPr lang="en-US" altLang="nl-NL"/>
          </a:p>
        </p:txBody>
      </p:sp>
    </p:spTree>
    <p:extLst>
      <p:ext uri="{BB962C8B-B14F-4D97-AF65-F5344CB8AC3E}">
        <p14:creationId xmlns:p14="http://schemas.microsoft.com/office/powerpoint/2010/main" val="25751287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73129472-D233-4031-B345-4414C0CDE712}"/>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A0726346-50F2-4FF4-8230-B3F4E1D5B617}"/>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7A671EEC-41AA-4433-A21D-D275516086C0}"/>
              </a:ext>
            </a:extLst>
          </p:cNvPr>
          <p:cNvSpPr>
            <a:spLocks noGrp="1"/>
          </p:cNvSpPr>
          <p:nvPr>
            <p:ph type="dt" sz="half" idx="14"/>
          </p:nvPr>
        </p:nvSpPr>
        <p:spPr/>
        <p:txBody>
          <a:bodyPr/>
          <a:lstStyle>
            <a:lvl1pPr>
              <a:defRPr/>
            </a:lvl1pPr>
          </a:lstStyle>
          <a:p>
            <a:pPr>
              <a:defRPr/>
            </a:pPr>
            <a:fld id="{571D7CCA-088C-456F-8324-BFF859C86454}" type="datetime4">
              <a:rPr lang="nl-NL" smtClean="0"/>
              <a:pPr>
                <a:defRPr/>
              </a:pPr>
              <a:t>22 september 2022</a:t>
            </a:fld>
            <a:endParaRPr lang="en-US"/>
          </a:p>
        </p:txBody>
      </p:sp>
      <p:sp>
        <p:nvSpPr>
          <p:cNvPr id="8" name="Footer Placeholder 4">
            <a:extLst>
              <a:ext uri="{FF2B5EF4-FFF2-40B4-BE49-F238E27FC236}">
                <a16:creationId xmlns:a16="http://schemas.microsoft.com/office/drawing/2014/main" id="{32C842E3-AF9E-4EE6-BF9F-23CCD34C3E5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560DDA-C83F-42B7-84EC-AB96854F8189}"/>
              </a:ext>
            </a:extLst>
          </p:cNvPr>
          <p:cNvSpPr>
            <a:spLocks noGrp="1"/>
          </p:cNvSpPr>
          <p:nvPr>
            <p:ph type="sldNum" sz="quarter" idx="16"/>
          </p:nvPr>
        </p:nvSpPr>
        <p:spPr/>
        <p:txBody>
          <a:bodyPr/>
          <a:lstStyle>
            <a:lvl1pPr>
              <a:defRPr/>
            </a:lvl1pPr>
          </a:lstStyle>
          <a:p>
            <a:pPr>
              <a:defRPr/>
            </a:pPr>
            <a:fld id="{C959734C-8648-486E-832C-C06E198FCDF3}" type="slidenum">
              <a:rPr lang="en-US" altLang="nl-NL"/>
              <a:pPr>
                <a:defRPr/>
              </a:pPr>
              <a:t>‹nr.›</a:t>
            </a:fld>
            <a:endParaRPr lang="en-US" altLang="nl-NL"/>
          </a:p>
        </p:txBody>
      </p:sp>
    </p:spTree>
    <p:extLst>
      <p:ext uri="{BB962C8B-B14F-4D97-AF65-F5344CB8AC3E}">
        <p14:creationId xmlns:p14="http://schemas.microsoft.com/office/powerpoint/2010/main" val="24309930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E179413B-4462-41AB-A38D-D73D1592A57C}"/>
              </a:ext>
            </a:extLst>
          </p:cNvPr>
          <p:cNvSpPr>
            <a:spLocks noGrp="1"/>
          </p:cNvSpPr>
          <p:nvPr>
            <p:ph type="dt" sz="half" idx="10"/>
          </p:nvPr>
        </p:nvSpPr>
        <p:spPr/>
        <p:txBody>
          <a:bodyPr/>
          <a:lstStyle>
            <a:lvl1pPr>
              <a:defRPr/>
            </a:lvl1pPr>
          </a:lstStyle>
          <a:p>
            <a:pPr>
              <a:defRPr/>
            </a:pPr>
            <a:fld id="{A33D0C63-7D83-4DB2-8A98-3336AC465539}" type="datetime4">
              <a:rPr lang="nl-NL" smtClean="0"/>
              <a:pPr>
                <a:defRPr/>
              </a:pPr>
              <a:t>22 september 2022</a:t>
            </a:fld>
            <a:endParaRPr lang="en-US"/>
          </a:p>
        </p:txBody>
      </p:sp>
      <p:sp>
        <p:nvSpPr>
          <p:cNvPr id="5" name="Footer Placeholder 4">
            <a:extLst>
              <a:ext uri="{FF2B5EF4-FFF2-40B4-BE49-F238E27FC236}">
                <a16:creationId xmlns:a16="http://schemas.microsoft.com/office/drawing/2014/main" id="{75FFB3AD-B6B8-4931-9C6C-9EFB6B46C5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233FC1-C012-442F-9E3F-236E2BF93D19}"/>
              </a:ext>
            </a:extLst>
          </p:cNvPr>
          <p:cNvSpPr>
            <a:spLocks noGrp="1"/>
          </p:cNvSpPr>
          <p:nvPr>
            <p:ph type="sldNum" sz="quarter" idx="12"/>
          </p:nvPr>
        </p:nvSpPr>
        <p:spPr/>
        <p:txBody>
          <a:bodyPr/>
          <a:lstStyle>
            <a:lvl1pPr>
              <a:defRPr/>
            </a:lvl1pPr>
          </a:lstStyle>
          <a:p>
            <a:pPr>
              <a:defRPr/>
            </a:pPr>
            <a:fld id="{D21186A8-4ECE-4172-85C7-C4861912A931}" type="slidenum">
              <a:rPr lang="en-US" altLang="nl-NL"/>
              <a:pPr>
                <a:defRPr/>
              </a:pPr>
              <a:t>‹nr.›</a:t>
            </a:fld>
            <a:endParaRPr lang="en-US" altLang="nl-NL"/>
          </a:p>
        </p:txBody>
      </p:sp>
    </p:spTree>
    <p:extLst>
      <p:ext uri="{BB962C8B-B14F-4D97-AF65-F5344CB8AC3E}">
        <p14:creationId xmlns:p14="http://schemas.microsoft.com/office/powerpoint/2010/main" val="24070484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5B6AFE1-E7C7-4420-BFEC-88E28CA673C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CDB79CD6-8961-43E2-A38D-E66A36E3D04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37F74507-EC3F-4A4B-A90C-00A62B9B1E84}"/>
              </a:ext>
            </a:extLst>
          </p:cNvPr>
          <p:cNvSpPr>
            <a:spLocks noGrp="1"/>
          </p:cNvSpPr>
          <p:nvPr>
            <p:ph type="dt" sz="half" idx="14"/>
          </p:nvPr>
        </p:nvSpPr>
        <p:spPr/>
        <p:txBody>
          <a:bodyPr/>
          <a:lstStyle>
            <a:lvl1pPr>
              <a:defRPr/>
            </a:lvl1pPr>
          </a:lstStyle>
          <a:p>
            <a:pPr>
              <a:defRPr/>
            </a:pPr>
            <a:fld id="{A34D4836-FA8A-4339-BACA-50F979CAB788}" type="datetime4">
              <a:rPr lang="nl-NL" smtClean="0"/>
              <a:pPr>
                <a:defRPr/>
              </a:pPr>
              <a:t>22 september 2022</a:t>
            </a:fld>
            <a:endParaRPr lang="en-US"/>
          </a:p>
        </p:txBody>
      </p:sp>
      <p:sp>
        <p:nvSpPr>
          <p:cNvPr id="8" name="Footer Placeholder 4">
            <a:extLst>
              <a:ext uri="{FF2B5EF4-FFF2-40B4-BE49-F238E27FC236}">
                <a16:creationId xmlns:a16="http://schemas.microsoft.com/office/drawing/2014/main" id="{41A192C1-F4ED-46BC-9C31-52F74CA6C59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A2FE15F-94D3-4752-B717-D005D7CC8985}"/>
              </a:ext>
            </a:extLst>
          </p:cNvPr>
          <p:cNvSpPr>
            <a:spLocks noGrp="1"/>
          </p:cNvSpPr>
          <p:nvPr>
            <p:ph type="sldNum" sz="quarter" idx="16"/>
          </p:nvPr>
        </p:nvSpPr>
        <p:spPr/>
        <p:txBody>
          <a:bodyPr/>
          <a:lstStyle>
            <a:lvl1pPr>
              <a:defRPr/>
            </a:lvl1pPr>
          </a:lstStyle>
          <a:p>
            <a:pPr>
              <a:defRPr/>
            </a:pPr>
            <a:fld id="{C5C830C6-A46E-43CA-B407-D2D3EBA170F4}" type="slidenum">
              <a:rPr lang="en-US" altLang="nl-NL"/>
              <a:pPr>
                <a:defRPr/>
              </a:pPr>
              <a:t>‹nr.›</a:t>
            </a:fld>
            <a:endParaRPr lang="en-US" altLang="nl-NL"/>
          </a:p>
        </p:txBody>
      </p:sp>
    </p:spTree>
    <p:extLst>
      <p:ext uri="{BB962C8B-B14F-4D97-AF65-F5344CB8AC3E}">
        <p14:creationId xmlns:p14="http://schemas.microsoft.com/office/powerpoint/2010/main" val="33739255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Date Placeholder 3">
            <a:extLst>
              <a:ext uri="{FF2B5EF4-FFF2-40B4-BE49-F238E27FC236}">
                <a16:creationId xmlns:a16="http://schemas.microsoft.com/office/drawing/2014/main" id="{83302D7D-7783-43FF-B827-437730CB1243}"/>
              </a:ext>
            </a:extLst>
          </p:cNvPr>
          <p:cNvSpPr>
            <a:spLocks noGrp="1"/>
          </p:cNvSpPr>
          <p:nvPr>
            <p:ph type="dt" sz="half" idx="14"/>
          </p:nvPr>
        </p:nvSpPr>
        <p:spPr/>
        <p:txBody>
          <a:bodyPr/>
          <a:lstStyle>
            <a:lvl1pPr>
              <a:defRPr/>
            </a:lvl1pPr>
          </a:lstStyle>
          <a:p>
            <a:pPr>
              <a:defRPr/>
            </a:pPr>
            <a:fld id="{A6BD985F-6071-47E0-BA1F-118BC36176E5}" type="datetime4">
              <a:rPr lang="nl-NL" smtClean="0"/>
              <a:pPr>
                <a:defRPr/>
              </a:pPr>
              <a:t>22 september 2022</a:t>
            </a:fld>
            <a:endParaRPr lang="en-US"/>
          </a:p>
        </p:txBody>
      </p:sp>
      <p:sp>
        <p:nvSpPr>
          <p:cNvPr id="6" name="Footer Placeholder 4">
            <a:extLst>
              <a:ext uri="{FF2B5EF4-FFF2-40B4-BE49-F238E27FC236}">
                <a16:creationId xmlns:a16="http://schemas.microsoft.com/office/drawing/2014/main" id="{BA2BB1F1-E3E0-40E6-9FDE-B18ACD022FE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E226DF-2D8A-4659-925E-23522FD6B8DA}"/>
              </a:ext>
            </a:extLst>
          </p:cNvPr>
          <p:cNvSpPr>
            <a:spLocks noGrp="1"/>
          </p:cNvSpPr>
          <p:nvPr>
            <p:ph type="sldNum" sz="quarter" idx="16"/>
          </p:nvPr>
        </p:nvSpPr>
        <p:spPr/>
        <p:txBody>
          <a:bodyPr/>
          <a:lstStyle>
            <a:lvl1pPr>
              <a:defRPr/>
            </a:lvl1pPr>
          </a:lstStyle>
          <a:p>
            <a:pPr>
              <a:defRPr/>
            </a:pPr>
            <a:fld id="{728E2886-E201-48B5-B9DA-43E63E83BD02}" type="slidenum">
              <a:rPr lang="en-US" altLang="nl-NL"/>
              <a:pPr>
                <a:defRPr/>
              </a:pPr>
              <a:t>‹nr.›</a:t>
            </a:fld>
            <a:endParaRPr lang="en-US" altLang="nl-NL"/>
          </a:p>
        </p:txBody>
      </p:sp>
    </p:spTree>
    <p:extLst>
      <p:ext uri="{BB962C8B-B14F-4D97-AF65-F5344CB8AC3E}">
        <p14:creationId xmlns:p14="http://schemas.microsoft.com/office/powerpoint/2010/main" val="8645379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179260EB-3060-4302-81DC-2840DA357879}"/>
              </a:ext>
            </a:extLst>
          </p:cNvPr>
          <p:cNvSpPr>
            <a:spLocks noGrp="1"/>
          </p:cNvSpPr>
          <p:nvPr>
            <p:ph type="dt" sz="half" idx="10"/>
          </p:nvPr>
        </p:nvSpPr>
        <p:spPr/>
        <p:txBody>
          <a:bodyPr/>
          <a:lstStyle>
            <a:lvl1pPr>
              <a:defRPr/>
            </a:lvl1pPr>
          </a:lstStyle>
          <a:p>
            <a:pPr>
              <a:defRPr/>
            </a:pPr>
            <a:fld id="{79335E5F-5AE0-43B9-AD1F-7F9DBB6A3686}" type="datetime4">
              <a:rPr lang="nl-NL" smtClean="0"/>
              <a:pPr>
                <a:defRPr/>
              </a:pPr>
              <a:t>22 september 2022</a:t>
            </a:fld>
            <a:endParaRPr lang="en-US"/>
          </a:p>
        </p:txBody>
      </p:sp>
      <p:sp>
        <p:nvSpPr>
          <p:cNvPr id="5" name="Footer Placeholder 4">
            <a:extLst>
              <a:ext uri="{FF2B5EF4-FFF2-40B4-BE49-F238E27FC236}">
                <a16:creationId xmlns:a16="http://schemas.microsoft.com/office/drawing/2014/main" id="{BB715970-3D49-407E-9155-F3A17CDC36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B2C02D-7E2D-4C19-BEDA-46EAEF46808F}"/>
              </a:ext>
            </a:extLst>
          </p:cNvPr>
          <p:cNvSpPr>
            <a:spLocks noGrp="1"/>
          </p:cNvSpPr>
          <p:nvPr>
            <p:ph type="sldNum" sz="quarter" idx="12"/>
          </p:nvPr>
        </p:nvSpPr>
        <p:spPr/>
        <p:txBody>
          <a:bodyPr/>
          <a:lstStyle>
            <a:lvl1pPr>
              <a:defRPr/>
            </a:lvl1pPr>
          </a:lstStyle>
          <a:p>
            <a:pPr>
              <a:defRPr/>
            </a:pPr>
            <a:fld id="{9CEFE306-5B00-465E-834F-155AAEA43452}" type="slidenum">
              <a:rPr lang="en-US" altLang="nl-NL"/>
              <a:pPr>
                <a:defRPr/>
              </a:pPr>
              <a:t>‹nr.›</a:t>
            </a:fld>
            <a:endParaRPr lang="en-US" altLang="nl-NL"/>
          </a:p>
        </p:txBody>
      </p:sp>
    </p:spTree>
    <p:extLst>
      <p:ext uri="{BB962C8B-B14F-4D97-AF65-F5344CB8AC3E}">
        <p14:creationId xmlns:p14="http://schemas.microsoft.com/office/powerpoint/2010/main" val="158671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FCFBC4A7-C162-402D-B255-AB87AAA38F69}"/>
              </a:ext>
            </a:extLst>
          </p:cNvPr>
          <p:cNvSpPr>
            <a:spLocks noGrp="1"/>
          </p:cNvSpPr>
          <p:nvPr>
            <p:ph type="dt" sz="half" idx="10"/>
          </p:nvPr>
        </p:nvSpPr>
        <p:spPr/>
        <p:txBody>
          <a:bodyPr/>
          <a:lstStyle>
            <a:lvl1pPr>
              <a:defRPr/>
            </a:lvl1pPr>
          </a:lstStyle>
          <a:p>
            <a:pPr>
              <a:defRPr/>
            </a:pPr>
            <a:fld id="{EEB22D0E-108A-409B-B562-60794C70C1A7}" type="datetime4">
              <a:rPr lang="nl-NL" smtClean="0"/>
              <a:pPr>
                <a:defRPr/>
              </a:pPr>
              <a:t>22 september 2022</a:t>
            </a:fld>
            <a:endParaRPr lang="en-US"/>
          </a:p>
        </p:txBody>
      </p:sp>
      <p:sp>
        <p:nvSpPr>
          <p:cNvPr id="5" name="Footer Placeholder 4">
            <a:extLst>
              <a:ext uri="{FF2B5EF4-FFF2-40B4-BE49-F238E27FC236}">
                <a16:creationId xmlns:a16="http://schemas.microsoft.com/office/drawing/2014/main" id="{D913634D-24FB-46C0-A276-4FAE122DF9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F0C08-9D4A-4B08-9ECB-5D6A9D8ED096}"/>
              </a:ext>
            </a:extLst>
          </p:cNvPr>
          <p:cNvSpPr>
            <a:spLocks noGrp="1"/>
          </p:cNvSpPr>
          <p:nvPr>
            <p:ph type="sldNum" sz="quarter" idx="12"/>
          </p:nvPr>
        </p:nvSpPr>
        <p:spPr/>
        <p:txBody>
          <a:bodyPr/>
          <a:lstStyle>
            <a:lvl1pPr>
              <a:defRPr/>
            </a:lvl1pPr>
          </a:lstStyle>
          <a:p>
            <a:pPr>
              <a:defRPr/>
            </a:pPr>
            <a:fld id="{E36BEDA2-9CFD-45C6-B2C2-F1232AFFBD43}" type="slidenum">
              <a:rPr lang="en-US" altLang="nl-NL"/>
              <a:pPr>
                <a:defRPr/>
              </a:pPr>
              <a:t>‹nr.›</a:t>
            </a:fld>
            <a:endParaRPr lang="en-US" altLang="nl-NL"/>
          </a:p>
        </p:txBody>
      </p:sp>
    </p:spTree>
    <p:extLst>
      <p:ext uri="{BB962C8B-B14F-4D97-AF65-F5344CB8AC3E}">
        <p14:creationId xmlns:p14="http://schemas.microsoft.com/office/powerpoint/2010/main" val="43476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67717B52-6AB3-4ABB-B509-DCAC37CC4179}"/>
              </a:ext>
            </a:extLst>
          </p:cNvPr>
          <p:cNvSpPr>
            <a:spLocks noGrp="1"/>
          </p:cNvSpPr>
          <p:nvPr>
            <p:ph type="dt" sz="half" idx="10"/>
          </p:nvPr>
        </p:nvSpPr>
        <p:spPr/>
        <p:txBody>
          <a:bodyPr/>
          <a:lstStyle>
            <a:lvl1pPr>
              <a:defRPr/>
            </a:lvl1pPr>
          </a:lstStyle>
          <a:p>
            <a:pPr>
              <a:defRPr/>
            </a:pPr>
            <a:fld id="{9C8D952D-3AE0-43BC-9570-E7D999425C5E}" type="datetime4">
              <a:rPr lang="nl-NL" smtClean="0"/>
              <a:pPr>
                <a:defRPr/>
              </a:pPr>
              <a:t>22 september 2022</a:t>
            </a:fld>
            <a:endParaRPr lang="en-US"/>
          </a:p>
        </p:txBody>
      </p:sp>
      <p:sp>
        <p:nvSpPr>
          <p:cNvPr id="5" name="Footer Placeholder 4">
            <a:extLst>
              <a:ext uri="{FF2B5EF4-FFF2-40B4-BE49-F238E27FC236}">
                <a16:creationId xmlns:a16="http://schemas.microsoft.com/office/drawing/2014/main" id="{C4422FB7-3924-4294-9DAA-FE8FD22238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45D41B-C046-4425-AE91-81AB28B960E6}"/>
              </a:ext>
            </a:extLst>
          </p:cNvPr>
          <p:cNvSpPr>
            <a:spLocks noGrp="1"/>
          </p:cNvSpPr>
          <p:nvPr>
            <p:ph type="sldNum" sz="quarter" idx="12"/>
          </p:nvPr>
        </p:nvSpPr>
        <p:spPr/>
        <p:txBody>
          <a:bodyPr/>
          <a:lstStyle>
            <a:lvl1pPr>
              <a:defRPr/>
            </a:lvl1pPr>
          </a:lstStyle>
          <a:p>
            <a:pPr>
              <a:defRPr/>
            </a:pPr>
            <a:fld id="{040EA640-68C3-4196-BE6C-0C90933B8963}" type="slidenum">
              <a:rPr lang="en-US" altLang="nl-NL"/>
              <a:pPr>
                <a:defRPr/>
              </a:pPr>
              <a:t>‹nr.›</a:t>
            </a:fld>
            <a:endParaRPr lang="en-US" altLang="nl-NL"/>
          </a:p>
        </p:txBody>
      </p:sp>
    </p:spTree>
    <p:extLst>
      <p:ext uri="{BB962C8B-B14F-4D97-AF65-F5344CB8AC3E}">
        <p14:creationId xmlns:p14="http://schemas.microsoft.com/office/powerpoint/2010/main" val="1255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solidFill>
                  <a:srgbClr val="66B557"/>
                </a:solidFill>
              </a:defRPr>
            </a:lvl1pPr>
          </a:lstStyle>
          <a:p>
            <a:r>
              <a:rPr lang="nl-NL" dirty="0"/>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96C3CBA0-E0FC-426C-BB35-F8B8F54D721E}"/>
              </a:ext>
            </a:extLst>
          </p:cNvPr>
          <p:cNvSpPr>
            <a:spLocks noGrp="1"/>
          </p:cNvSpPr>
          <p:nvPr>
            <p:ph type="dt" sz="half" idx="10"/>
          </p:nvPr>
        </p:nvSpPr>
        <p:spPr/>
        <p:txBody>
          <a:bodyPr/>
          <a:lstStyle>
            <a:lvl1pPr>
              <a:defRPr/>
            </a:lvl1pPr>
          </a:lstStyle>
          <a:p>
            <a:pPr>
              <a:defRPr/>
            </a:pPr>
            <a:fld id="{BCD94F24-E265-4AD0-9A2F-AE7EDCEACB6B}" type="datetime4">
              <a:rPr lang="nl-NL" smtClean="0"/>
              <a:pPr>
                <a:defRPr/>
              </a:pPr>
              <a:t>22 september 2022</a:t>
            </a:fld>
            <a:endParaRPr lang="en-US"/>
          </a:p>
        </p:txBody>
      </p:sp>
      <p:sp>
        <p:nvSpPr>
          <p:cNvPr id="5" name="Footer Placeholder 4">
            <a:extLst>
              <a:ext uri="{FF2B5EF4-FFF2-40B4-BE49-F238E27FC236}">
                <a16:creationId xmlns:a16="http://schemas.microsoft.com/office/drawing/2014/main" id="{BD5EE564-0C2A-4BFB-A9F0-E205B955E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6522AF-EFF4-4C08-8DDF-0BA092104103}"/>
              </a:ext>
            </a:extLst>
          </p:cNvPr>
          <p:cNvSpPr>
            <a:spLocks noGrp="1"/>
          </p:cNvSpPr>
          <p:nvPr>
            <p:ph type="sldNum" sz="quarter" idx="12"/>
          </p:nvPr>
        </p:nvSpPr>
        <p:spPr/>
        <p:txBody>
          <a:bodyPr/>
          <a:lstStyle>
            <a:lvl1pPr>
              <a:defRPr/>
            </a:lvl1pPr>
          </a:lstStyle>
          <a:p>
            <a:pPr>
              <a:defRPr/>
            </a:pPr>
            <a:fld id="{1379217C-F2B8-4E4B-8BE7-8200CFF6EF14}" type="slidenum">
              <a:rPr lang="en-US" altLang="nl-NL"/>
              <a:pPr>
                <a:defRPr/>
              </a:pPr>
              <a:t>‹nr.›</a:t>
            </a:fld>
            <a:endParaRPr lang="en-US" altLang="nl-NL"/>
          </a:p>
        </p:txBody>
      </p:sp>
    </p:spTree>
    <p:extLst>
      <p:ext uri="{BB962C8B-B14F-4D97-AF65-F5344CB8AC3E}">
        <p14:creationId xmlns:p14="http://schemas.microsoft.com/office/powerpoint/2010/main" val="277705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63216"/>
          </a:xfrm>
        </p:spPr>
        <p:txBody>
          <a:bodyPr/>
          <a:lstStyle/>
          <a:p>
            <a:r>
              <a:rPr lang="nl-NL"/>
              <a:t>Klik om de stijl te bewerken</a:t>
            </a:r>
            <a:endParaRPr lang="en-US" dirty="0"/>
          </a:p>
        </p:txBody>
      </p:sp>
      <p:sp>
        <p:nvSpPr>
          <p:cNvPr id="3" name="Content Placeholder 2"/>
          <p:cNvSpPr>
            <a:spLocks noGrp="1"/>
          </p:cNvSpPr>
          <p:nvPr>
            <p:ph sz="half" idx="1"/>
          </p:nvPr>
        </p:nvSpPr>
        <p:spPr>
          <a:xfrm>
            <a:off x="609600" y="1916170"/>
            <a:ext cx="3088109" cy="412519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1916171"/>
            <a:ext cx="3088110" cy="412519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3">
            <a:extLst>
              <a:ext uri="{FF2B5EF4-FFF2-40B4-BE49-F238E27FC236}">
                <a16:creationId xmlns:a16="http://schemas.microsoft.com/office/drawing/2014/main" id="{6E420621-5CFB-43F5-BC0F-4DDD774B319D}"/>
              </a:ext>
            </a:extLst>
          </p:cNvPr>
          <p:cNvSpPr>
            <a:spLocks noGrp="1"/>
          </p:cNvSpPr>
          <p:nvPr>
            <p:ph type="dt" sz="half" idx="10"/>
          </p:nvPr>
        </p:nvSpPr>
        <p:spPr/>
        <p:txBody>
          <a:bodyPr/>
          <a:lstStyle>
            <a:lvl1pPr>
              <a:defRPr/>
            </a:lvl1pPr>
          </a:lstStyle>
          <a:p>
            <a:pPr>
              <a:defRPr/>
            </a:pPr>
            <a:fld id="{43FF64DC-6600-49CF-B452-7457FED8402D}" type="datetime4">
              <a:rPr lang="nl-NL" smtClean="0"/>
              <a:pPr>
                <a:defRPr/>
              </a:pPr>
              <a:t>22 september 2022</a:t>
            </a:fld>
            <a:endParaRPr lang="en-US"/>
          </a:p>
        </p:txBody>
      </p:sp>
      <p:sp>
        <p:nvSpPr>
          <p:cNvPr id="6" name="Footer Placeholder 4">
            <a:extLst>
              <a:ext uri="{FF2B5EF4-FFF2-40B4-BE49-F238E27FC236}">
                <a16:creationId xmlns:a16="http://schemas.microsoft.com/office/drawing/2014/main" id="{11E1DA93-1F89-415C-91AB-AB55CDFB13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922B60-5A05-4AF7-9038-93B9196F137C}"/>
              </a:ext>
            </a:extLst>
          </p:cNvPr>
          <p:cNvSpPr>
            <a:spLocks noGrp="1"/>
          </p:cNvSpPr>
          <p:nvPr>
            <p:ph type="sldNum" sz="quarter" idx="12"/>
          </p:nvPr>
        </p:nvSpPr>
        <p:spPr/>
        <p:txBody>
          <a:bodyPr/>
          <a:lstStyle>
            <a:lvl1pPr>
              <a:defRPr/>
            </a:lvl1pPr>
          </a:lstStyle>
          <a:p>
            <a:pPr>
              <a:defRPr/>
            </a:pPr>
            <a:fld id="{033EAD46-C6B9-49DF-A529-C1F35E2B84BC}" type="slidenum">
              <a:rPr lang="en-US" altLang="nl-NL"/>
              <a:pPr>
                <a:defRPr/>
              </a:pPr>
              <a:t>‹nr.›</a:t>
            </a:fld>
            <a:endParaRPr lang="en-US" altLang="nl-NL"/>
          </a:p>
        </p:txBody>
      </p:sp>
    </p:spTree>
    <p:extLst>
      <p:ext uri="{BB962C8B-B14F-4D97-AF65-F5344CB8AC3E}">
        <p14:creationId xmlns:p14="http://schemas.microsoft.com/office/powerpoint/2010/main" val="61339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a:extLst>
              <a:ext uri="{FF2B5EF4-FFF2-40B4-BE49-F238E27FC236}">
                <a16:creationId xmlns:a16="http://schemas.microsoft.com/office/drawing/2014/main" id="{7085657F-6D0B-41D0-887B-AD9C78E0E4F0}"/>
              </a:ext>
            </a:extLst>
          </p:cNvPr>
          <p:cNvSpPr>
            <a:spLocks noGrp="1"/>
          </p:cNvSpPr>
          <p:nvPr>
            <p:ph type="dt" sz="half" idx="10"/>
          </p:nvPr>
        </p:nvSpPr>
        <p:spPr/>
        <p:txBody>
          <a:bodyPr/>
          <a:lstStyle>
            <a:lvl1pPr>
              <a:defRPr/>
            </a:lvl1pPr>
          </a:lstStyle>
          <a:p>
            <a:pPr>
              <a:defRPr/>
            </a:pPr>
            <a:fld id="{E313DD54-F564-40E4-96BE-60D38F3F4763}" type="datetime4">
              <a:rPr lang="nl-NL" smtClean="0"/>
              <a:pPr>
                <a:defRPr/>
              </a:pPr>
              <a:t>22 september 2022</a:t>
            </a:fld>
            <a:endParaRPr lang="en-US"/>
          </a:p>
        </p:txBody>
      </p:sp>
      <p:sp>
        <p:nvSpPr>
          <p:cNvPr id="8" name="Footer Placeholder 4">
            <a:extLst>
              <a:ext uri="{FF2B5EF4-FFF2-40B4-BE49-F238E27FC236}">
                <a16:creationId xmlns:a16="http://schemas.microsoft.com/office/drawing/2014/main" id="{99FC3434-A2BE-4102-9CC9-503DB54839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CE2631-D223-4FD1-ADD6-BCC254B6FE1B}"/>
              </a:ext>
            </a:extLst>
          </p:cNvPr>
          <p:cNvSpPr>
            <a:spLocks noGrp="1"/>
          </p:cNvSpPr>
          <p:nvPr>
            <p:ph type="sldNum" sz="quarter" idx="12"/>
          </p:nvPr>
        </p:nvSpPr>
        <p:spPr/>
        <p:txBody>
          <a:bodyPr/>
          <a:lstStyle>
            <a:lvl1pPr>
              <a:defRPr/>
            </a:lvl1pPr>
          </a:lstStyle>
          <a:p>
            <a:pPr>
              <a:defRPr/>
            </a:pPr>
            <a:fld id="{EA6091DB-D093-4010-85DF-D4D9C5F9FA5D}" type="slidenum">
              <a:rPr lang="en-US" altLang="nl-NL"/>
              <a:pPr>
                <a:defRPr/>
              </a:pPr>
              <a:t>‹nr.›</a:t>
            </a:fld>
            <a:endParaRPr lang="en-US" altLang="nl-NL"/>
          </a:p>
        </p:txBody>
      </p:sp>
    </p:spTree>
    <p:extLst>
      <p:ext uri="{BB962C8B-B14F-4D97-AF65-F5344CB8AC3E}">
        <p14:creationId xmlns:p14="http://schemas.microsoft.com/office/powerpoint/2010/main" val="396375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de stijl te bewerken</a:t>
            </a:r>
            <a:endParaRPr lang="en-US" dirty="0"/>
          </a:p>
        </p:txBody>
      </p:sp>
      <p:sp>
        <p:nvSpPr>
          <p:cNvPr id="3" name="Date Placeholder 3">
            <a:extLst>
              <a:ext uri="{FF2B5EF4-FFF2-40B4-BE49-F238E27FC236}">
                <a16:creationId xmlns:a16="http://schemas.microsoft.com/office/drawing/2014/main" id="{8A0C1FCF-4E8B-4A3C-BEA4-8C05FB20F4F6}"/>
              </a:ext>
            </a:extLst>
          </p:cNvPr>
          <p:cNvSpPr>
            <a:spLocks noGrp="1"/>
          </p:cNvSpPr>
          <p:nvPr>
            <p:ph type="dt" sz="half" idx="10"/>
          </p:nvPr>
        </p:nvSpPr>
        <p:spPr/>
        <p:txBody>
          <a:bodyPr/>
          <a:lstStyle>
            <a:lvl1pPr>
              <a:defRPr/>
            </a:lvl1pPr>
          </a:lstStyle>
          <a:p>
            <a:pPr>
              <a:defRPr/>
            </a:pPr>
            <a:fld id="{65B1D0B1-45FA-4361-99C4-1F331AB28D24}" type="datetime4">
              <a:rPr lang="nl-NL" smtClean="0"/>
              <a:pPr>
                <a:defRPr/>
              </a:pPr>
              <a:t>22 september 2022</a:t>
            </a:fld>
            <a:endParaRPr lang="en-US"/>
          </a:p>
        </p:txBody>
      </p:sp>
      <p:sp>
        <p:nvSpPr>
          <p:cNvPr id="4" name="Footer Placeholder 4">
            <a:extLst>
              <a:ext uri="{FF2B5EF4-FFF2-40B4-BE49-F238E27FC236}">
                <a16:creationId xmlns:a16="http://schemas.microsoft.com/office/drawing/2014/main" id="{3604CE9E-5EED-440D-8253-E26C3E427E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42AB9C-3E3A-42F0-9E12-C8B87FC3D352}"/>
              </a:ext>
            </a:extLst>
          </p:cNvPr>
          <p:cNvSpPr>
            <a:spLocks noGrp="1"/>
          </p:cNvSpPr>
          <p:nvPr>
            <p:ph type="sldNum" sz="quarter" idx="12"/>
          </p:nvPr>
        </p:nvSpPr>
        <p:spPr/>
        <p:txBody>
          <a:bodyPr/>
          <a:lstStyle>
            <a:lvl1pPr>
              <a:defRPr/>
            </a:lvl1pPr>
          </a:lstStyle>
          <a:p>
            <a:pPr>
              <a:defRPr/>
            </a:pPr>
            <a:fld id="{B630DDF1-B44F-4097-9489-1B0AD2F22E37}" type="slidenum">
              <a:rPr lang="en-US" altLang="nl-NL"/>
              <a:pPr>
                <a:defRPr/>
              </a:pPr>
              <a:t>‹nr.›</a:t>
            </a:fld>
            <a:endParaRPr lang="en-US" altLang="nl-NL"/>
          </a:p>
        </p:txBody>
      </p:sp>
    </p:spTree>
    <p:extLst>
      <p:ext uri="{BB962C8B-B14F-4D97-AF65-F5344CB8AC3E}">
        <p14:creationId xmlns:p14="http://schemas.microsoft.com/office/powerpoint/2010/main" val="366970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FCCECB-764F-4770-ADAD-EB8B32D79131}"/>
              </a:ext>
            </a:extLst>
          </p:cNvPr>
          <p:cNvSpPr>
            <a:spLocks noGrp="1"/>
          </p:cNvSpPr>
          <p:nvPr>
            <p:ph type="dt" sz="half" idx="10"/>
          </p:nvPr>
        </p:nvSpPr>
        <p:spPr/>
        <p:txBody>
          <a:bodyPr/>
          <a:lstStyle>
            <a:lvl1pPr>
              <a:defRPr/>
            </a:lvl1pPr>
          </a:lstStyle>
          <a:p>
            <a:pPr>
              <a:defRPr/>
            </a:pPr>
            <a:fld id="{E0DF0EC3-5A45-4148-9E9F-8038BE805716}" type="datetime4">
              <a:rPr lang="nl-NL" smtClean="0"/>
              <a:pPr>
                <a:defRPr/>
              </a:pPr>
              <a:t>22 september 2022</a:t>
            </a:fld>
            <a:endParaRPr lang="en-US"/>
          </a:p>
        </p:txBody>
      </p:sp>
      <p:sp>
        <p:nvSpPr>
          <p:cNvPr id="3" name="Footer Placeholder 4">
            <a:extLst>
              <a:ext uri="{FF2B5EF4-FFF2-40B4-BE49-F238E27FC236}">
                <a16:creationId xmlns:a16="http://schemas.microsoft.com/office/drawing/2014/main" id="{A5E0917D-EAAD-4AAB-BEBC-852D1639C0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5FCFCBC-1E5D-4EA3-9331-EF6F4CCE938F}"/>
              </a:ext>
            </a:extLst>
          </p:cNvPr>
          <p:cNvSpPr>
            <a:spLocks noGrp="1"/>
          </p:cNvSpPr>
          <p:nvPr>
            <p:ph type="sldNum" sz="quarter" idx="12"/>
          </p:nvPr>
        </p:nvSpPr>
        <p:spPr/>
        <p:txBody>
          <a:bodyPr/>
          <a:lstStyle>
            <a:lvl1pPr>
              <a:defRPr/>
            </a:lvl1pPr>
          </a:lstStyle>
          <a:p>
            <a:pPr>
              <a:defRPr/>
            </a:pPr>
            <a:fld id="{F9CDD1B3-27C8-4DE5-AAFA-0C9EC3C9BAC7}" type="slidenum">
              <a:rPr lang="en-US" altLang="nl-NL"/>
              <a:pPr>
                <a:defRPr/>
              </a:pPr>
              <a:t>‹nr.›</a:t>
            </a:fld>
            <a:endParaRPr lang="en-US" altLang="nl-NL"/>
          </a:p>
        </p:txBody>
      </p:sp>
    </p:spTree>
    <p:extLst>
      <p:ext uri="{BB962C8B-B14F-4D97-AF65-F5344CB8AC3E}">
        <p14:creationId xmlns:p14="http://schemas.microsoft.com/office/powerpoint/2010/main" val="407203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3">
            <a:extLst>
              <a:ext uri="{FF2B5EF4-FFF2-40B4-BE49-F238E27FC236}">
                <a16:creationId xmlns:a16="http://schemas.microsoft.com/office/drawing/2014/main" id="{7B368D89-85B6-4D42-877B-A96AD8754676}"/>
              </a:ext>
            </a:extLst>
          </p:cNvPr>
          <p:cNvSpPr>
            <a:spLocks noGrp="1"/>
          </p:cNvSpPr>
          <p:nvPr>
            <p:ph type="dt" sz="half" idx="10"/>
          </p:nvPr>
        </p:nvSpPr>
        <p:spPr/>
        <p:txBody>
          <a:bodyPr/>
          <a:lstStyle>
            <a:lvl1pPr>
              <a:defRPr/>
            </a:lvl1pPr>
          </a:lstStyle>
          <a:p>
            <a:pPr>
              <a:defRPr/>
            </a:pPr>
            <a:fld id="{A233FB64-E806-4A23-A7E4-C9D6BD61AFA6}" type="datetime4">
              <a:rPr lang="nl-NL" smtClean="0"/>
              <a:pPr>
                <a:defRPr/>
              </a:pPr>
              <a:t>22 september 2022</a:t>
            </a:fld>
            <a:endParaRPr lang="en-US"/>
          </a:p>
        </p:txBody>
      </p:sp>
      <p:sp>
        <p:nvSpPr>
          <p:cNvPr id="6" name="Footer Placeholder 4">
            <a:extLst>
              <a:ext uri="{FF2B5EF4-FFF2-40B4-BE49-F238E27FC236}">
                <a16:creationId xmlns:a16="http://schemas.microsoft.com/office/drawing/2014/main" id="{4E1402B6-C0B2-42BB-8B12-9DE7A566F7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4D7F6-5E61-4789-A061-D43AD16D8B0E}"/>
              </a:ext>
            </a:extLst>
          </p:cNvPr>
          <p:cNvSpPr>
            <a:spLocks noGrp="1"/>
          </p:cNvSpPr>
          <p:nvPr>
            <p:ph type="sldNum" sz="quarter" idx="12"/>
          </p:nvPr>
        </p:nvSpPr>
        <p:spPr/>
        <p:txBody>
          <a:bodyPr/>
          <a:lstStyle>
            <a:lvl1pPr>
              <a:defRPr/>
            </a:lvl1pPr>
          </a:lstStyle>
          <a:p>
            <a:pPr>
              <a:defRPr/>
            </a:pPr>
            <a:fld id="{C55FFA0C-B19B-4D99-9D99-D657139F6496}" type="slidenum">
              <a:rPr lang="en-US" altLang="nl-NL"/>
              <a:pPr>
                <a:defRPr/>
              </a:pPr>
              <a:t>‹nr.›</a:t>
            </a:fld>
            <a:endParaRPr lang="en-US" altLang="nl-NL"/>
          </a:p>
        </p:txBody>
      </p:sp>
    </p:spTree>
    <p:extLst>
      <p:ext uri="{BB962C8B-B14F-4D97-AF65-F5344CB8AC3E}">
        <p14:creationId xmlns:p14="http://schemas.microsoft.com/office/powerpoint/2010/main" val="359510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a:t>Klik op het pictogram als u een afbeelding wilt toevoegen</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3">
            <a:extLst>
              <a:ext uri="{FF2B5EF4-FFF2-40B4-BE49-F238E27FC236}">
                <a16:creationId xmlns:a16="http://schemas.microsoft.com/office/drawing/2014/main" id="{F9749D37-6025-47C7-8A94-00420B2D66BC}"/>
              </a:ext>
            </a:extLst>
          </p:cNvPr>
          <p:cNvSpPr>
            <a:spLocks noGrp="1"/>
          </p:cNvSpPr>
          <p:nvPr>
            <p:ph type="dt" sz="half" idx="10"/>
          </p:nvPr>
        </p:nvSpPr>
        <p:spPr/>
        <p:txBody>
          <a:bodyPr/>
          <a:lstStyle>
            <a:lvl1pPr>
              <a:defRPr/>
            </a:lvl1pPr>
          </a:lstStyle>
          <a:p>
            <a:pPr>
              <a:defRPr/>
            </a:pPr>
            <a:fld id="{5B5A3E85-6EE9-45EB-8B9F-CCC672178166}" type="datetime4">
              <a:rPr lang="nl-NL" smtClean="0"/>
              <a:pPr>
                <a:defRPr/>
              </a:pPr>
              <a:t>22 september 2022</a:t>
            </a:fld>
            <a:endParaRPr lang="en-US"/>
          </a:p>
        </p:txBody>
      </p:sp>
      <p:sp>
        <p:nvSpPr>
          <p:cNvPr id="6" name="Footer Placeholder 4">
            <a:extLst>
              <a:ext uri="{FF2B5EF4-FFF2-40B4-BE49-F238E27FC236}">
                <a16:creationId xmlns:a16="http://schemas.microsoft.com/office/drawing/2014/main" id="{503B9289-A358-43B5-98EC-7F4A0490A2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57F9F3-8A5B-41D8-A214-AE9F1FA7EDE3}"/>
              </a:ext>
            </a:extLst>
          </p:cNvPr>
          <p:cNvSpPr>
            <a:spLocks noGrp="1"/>
          </p:cNvSpPr>
          <p:nvPr>
            <p:ph type="sldNum" sz="quarter" idx="12"/>
          </p:nvPr>
        </p:nvSpPr>
        <p:spPr/>
        <p:txBody>
          <a:bodyPr/>
          <a:lstStyle>
            <a:lvl1pPr>
              <a:defRPr/>
            </a:lvl1pPr>
          </a:lstStyle>
          <a:p>
            <a:pPr>
              <a:defRPr/>
            </a:pPr>
            <a:fld id="{72932233-25EE-4D5D-BC6E-F7AB1AD7F32F}" type="slidenum">
              <a:rPr lang="en-US" altLang="nl-NL"/>
              <a:pPr>
                <a:defRPr/>
              </a:pPr>
              <a:t>‹nr.›</a:t>
            </a:fld>
            <a:endParaRPr lang="en-US" altLang="nl-NL"/>
          </a:p>
        </p:txBody>
      </p:sp>
    </p:spTree>
    <p:extLst>
      <p:ext uri="{BB962C8B-B14F-4D97-AF65-F5344CB8AC3E}">
        <p14:creationId xmlns:p14="http://schemas.microsoft.com/office/powerpoint/2010/main" val="268071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B62D3578-3B48-48AB-80A1-246C7BA0DC3C}"/>
              </a:ext>
            </a:extLst>
          </p:cNvPr>
          <p:cNvSpPr>
            <a:spLocks noGrp="1"/>
          </p:cNvSpPr>
          <p:nvPr>
            <p:ph type="title"/>
          </p:nvPr>
        </p:nvSpPr>
        <p:spPr bwMode="auto">
          <a:xfrm>
            <a:off x="609600" y="609600"/>
            <a:ext cx="6348413" cy="11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stijl te bewerken</a:t>
            </a:r>
            <a:br>
              <a:rPr lang="nl-NL" altLang="nl-NL" dirty="0"/>
            </a:br>
            <a:r>
              <a:rPr lang="nl-NL" altLang="nl-NL" dirty="0"/>
              <a:t>Klik om de stijl te bewerken</a:t>
            </a:r>
            <a:endParaRPr lang="en-US" altLang="nl-NL" dirty="0"/>
          </a:p>
        </p:txBody>
      </p:sp>
      <p:sp>
        <p:nvSpPr>
          <p:cNvPr id="1028" name="Text Placeholder 2">
            <a:extLst>
              <a:ext uri="{FF2B5EF4-FFF2-40B4-BE49-F238E27FC236}">
                <a16:creationId xmlns:a16="http://schemas.microsoft.com/office/drawing/2014/main" id="{351C4715-A866-400B-AB09-FC1CDF67D38C}"/>
              </a:ext>
            </a:extLst>
          </p:cNvPr>
          <p:cNvSpPr>
            <a:spLocks noGrp="1"/>
          </p:cNvSpPr>
          <p:nvPr>
            <p:ph type="body" idx="1"/>
          </p:nvPr>
        </p:nvSpPr>
        <p:spPr bwMode="auto">
          <a:xfrm>
            <a:off x="609600" y="1916832"/>
            <a:ext cx="6348413" cy="4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endParaRPr lang="en-US" altLang="nl-NL" dirty="0"/>
          </a:p>
        </p:txBody>
      </p:sp>
      <p:sp>
        <p:nvSpPr>
          <p:cNvPr id="4" name="Date Placeholder 3">
            <a:extLst>
              <a:ext uri="{FF2B5EF4-FFF2-40B4-BE49-F238E27FC236}">
                <a16:creationId xmlns:a16="http://schemas.microsoft.com/office/drawing/2014/main" id="{45226DDA-B096-4EBF-8B84-692E3F2645C9}"/>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5EDC1C7-5313-4BBC-B68F-D8C2E8F303BC}" type="datetime4">
              <a:rPr lang="nl-NL" smtClean="0"/>
              <a:pPr>
                <a:defRPr/>
              </a:pPr>
              <a:t>22 september 2022</a:t>
            </a:fld>
            <a:endParaRPr lang="en-US"/>
          </a:p>
        </p:txBody>
      </p:sp>
      <p:sp>
        <p:nvSpPr>
          <p:cNvPr id="5" name="Footer Placeholder 4">
            <a:extLst>
              <a:ext uri="{FF2B5EF4-FFF2-40B4-BE49-F238E27FC236}">
                <a16:creationId xmlns:a16="http://schemas.microsoft.com/office/drawing/2014/main" id="{38F6B88E-6032-4430-AD1F-BB9201732B5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DC479D3-4E79-4838-BCEE-7E8271CBA3F3}"/>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a:defRPr/>
            </a:pPr>
            <a:fld id="{D2B151AF-D578-4C81-8158-07A9562D239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4695"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6" r:id="rId11"/>
    <p:sldLayoutId id="2147484691" r:id="rId12"/>
    <p:sldLayoutId id="2147484697" r:id="rId13"/>
    <p:sldLayoutId id="2147484692" r:id="rId14"/>
    <p:sldLayoutId id="2147484693" r:id="rId15"/>
    <p:sldLayoutId id="2147484694" r:id="rId16"/>
  </p:sldLayoutIdLst>
  <p:hf hdr="0" ftr="0" dt="0"/>
  <p:txStyles>
    <p:titleStyle>
      <a:lvl1pPr algn="l" defTabSz="457200" rtl="0" eaLnBrk="0" fontAlgn="base" hangingPunct="0">
        <a:spcBef>
          <a:spcPct val="0"/>
        </a:spcBef>
        <a:spcAft>
          <a:spcPct val="0"/>
        </a:spcAft>
        <a:defRPr sz="3600" kern="1200">
          <a:solidFill>
            <a:srgbClr val="66B557"/>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youtu.be/sR0foEklVX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www.human.nl/onderwijs/mediawijsheid/nieuws-nep-vs-echt.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s://youtu.be/KLg_hvknEv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huisvanerasmus.nl/"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www.mediawijsheid.nl/nepnieuw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hyperlink" Target="https://schooltv.nl/video/medialogica-in-de-klas-media-en-desinformati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68.jpeg"/></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0.jpg"/></Relationships>
</file>

<file path=ppt/slides/_rels/slide5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2.jpg"/></Relationships>
</file>

<file path=ppt/slides/_rels/slide5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4.png"/></Relationships>
</file>

<file path=ppt/slides/_rels/slide5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9.jpeg"/></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g"/><Relationship Id="rId4" Type="http://schemas.openxmlformats.org/officeDocument/2006/relationships/image" Target="../media/image80.jpeg"/></Relationships>
</file>

<file path=ppt/slides/_rels/slide62.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8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1.jpg"/><Relationship Id="rId5" Type="http://schemas.openxmlformats.org/officeDocument/2006/relationships/image" Target="../media/image80.jpe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youtube.com/watch?v=MeOp5LfrvdE"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png"/></Relationships>
</file>

<file path=ppt/slides/_rels/slide7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schooltv.nl/video/medialogica-in-de-klas-de-verhitte-discussie-over-klimaatverandering/" TargetMode="External"/><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F6DBA068-0F18-B7E6-AF06-A16E0FA735C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flipH="1">
            <a:off x="2411760" y="1301621"/>
            <a:ext cx="4392488" cy="6588733"/>
          </a:xfrm>
          <a:prstGeom prst="rect">
            <a:avLst/>
          </a:prstGeom>
        </p:spPr>
      </p:pic>
      <p:pic>
        <p:nvPicPr>
          <p:cNvPr id="12" name="Afbeelding 11">
            <a:extLst>
              <a:ext uri="{FF2B5EF4-FFF2-40B4-BE49-F238E27FC236}">
                <a16:creationId xmlns:a16="http://schemas.microsoft.com/office/drawing/2014/main" id="{3CBE6B9B-24FC-417C-C94C-A9B2A035CE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55111" cy="6904389"/>
          </a:xfrm>
          <a:prstGeom prst="rect">
            <a:avLst/>
          </a:prstGeom>
        </p:spPr>
      </p:pic>
      <p:sp>
        <p:nvSpPr>
          <p:cNvPr id="7171" name="Rectangle 3">
            <a:extLst>
              <a:ext uri="{FF2B5EF4-FFF2-40B4-BE49-F238E27FC236}">
                <a16:creationId xmlns:a16="http://schemas.microsoft.com/office/drawing/2014/main" id="{0FBB066D-4565-4E7C-8BCA-A09BD68E38FA}"/>
              </a:ext>
            </a:extLst>
          </p:cNvPr>
          <p:cNvSpPr>
            <a:spLocks noGrp="1"/>
          </p:cNvSpPr>
          <p:nvPr>
            <p:ph type="subTitle" idx="1"/>
          </p:nvPr>
        </p:nvSpPr>
        <p:spPr>
          <a:xfrm>
            <a:off x="4644008" y="5912245"/>
            <a:ext cx="2271216" cy="757115"/>
          </a:xfrm>
        </p:spPr>
        <p:txBody>
          <a:bodyPr rtlCol="0">
            <a:normAutofit/>
          </a:bodyPr>
          <a:lstStyle/>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Huis van Erasmus</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Louise Langelaan</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Sander van Reedt Dortland</a:t>
            </a:r>
          </a:p>
        </p:txBody>
      </p:sp>
      <p:sp>
        <p:nvSpPr>
          <p:cNvPr id="7172" name="Rectangle 4">
            <a:extLst>
              <a:ext uri="{FF2B5EF4-FFF2-40B4-BE49-F238E27FC236}">
                <a16:creationId xmlns:a16="http://schemas.microsoft.com/office/drawing/2014/main" id="{5BEA6EA8-9A44-4DF0-8C73-C0A9B2D3E3E6}"/>
              </a:ext>
            </a:extLst>
          </p:cNvPr>
          <p:cNvSpPr>
            <a:spLocks noChangeArrowheads="1"/>
          </p:cNvSpPr>
          <p:nvPr/>
        </p:nvSpPr>
        <p:spPr bwMode="auto">
          <a:xfrm>
            <a:off x="-14670" y="1197801"/>
            <a:ext cx="91769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3000" b="1" spc="100" dirty="0">
                <a:solidFill>
                  <a:srgbClr val="33AA56"/>
                </a:solidFill>
                <a:latin typeface="+mj-lt"/>
              </a:rPr>
              <a:t>ERASMUS VOOR DE KLAS</a:t>
            </a:r>
          </a:p>
        </p:txBody>
      </p:sp>
      <p:sp>
        <p:nvSpPr>
          <p:cNvPr id="7173" name="Rectangle 5">
            <a:extLst>
              <a:ext uri="{FF2B5EF4-FFF2-40B4-BE49-F238E27FC236}">
                <a16:creationId xmlns:a16="http://schemas.microsoft.com/office/drawing/2014/main" id="{A19B6963-88C1-4373-90BB-F86851058455}"/>
              </a:ext>
            </a:extLst>
          </p:cNvPr>
          <p:cNvSpPr>
            <a:spLocks noChangeArrowheads="1"/>
          </p:cNvSpPr>
          <p:nvPr/>
        </p:nvSpPr>
        <p:spPr bwMode="auto">
          <a:xfrm>
            <a:off x="-32908" y="1896774"/>
            <a:ext cx="9176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1800" i="1" dirty="0">
                <a:solidFill>
                  <a:srgbClr val="33AA56"/>
                </a:solidFill>
                <a:latin typeface="+mj-lt"/>
              </a:rPr>
              <a:t>Fake nieuws – Fake wetenschap (3 lessen)</a:t>
            </a:r>
            <a:endParaRPr lang="nl-NL" altLang="nl-NL" sz="1400" i="1" dirty="0">
              <a:solidFill>
                <a:srgbClr val="33AA56"/>
              </a:solidFill>
              <a:latin typeface="+mj-lt"/>
            </a:endParaRPr>
          </a:p>
        </p:txBody>
      </p:sp>
      <p:sp>
        <p:nvSpPr>
          <p:cNvPr id="7175" name="Tekstvak 1">
            <a:extLst>
              <a:ext uri="{FF2B5EF4-FFF2-40B4-BE49-F238E27FC236}">
                <a16:creationId xmlns:a16="http://schemas.microsoft.com/office/drawing/2014/main" id="{28AC6644-3997-4106-A97A-829EFCFABAC6}"/>
              </a:ext>
            </a:extLst>
          </p:cNvPr>
          <p:cNvSpPr txBox="1">
            <a:spLocks noChangeArrowheads="1"/>
          </p:cNvSpPr>
          <p:nvPr/>
        </p:nvSpPr>
        <p:spPr bwMode="auto">
          <a:xfrm>
            <a:off x="-14670" y="353220"/>
            <a:ext cx="91586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639763" indent="-2730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12395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1325563"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17827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2399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26971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1543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6000" b="1" spc="100" dirty="0">
                <a:solidFill>
                  <a:srgbClr val="1E7F4B"/>
                </a:solidFill>
                <a:latin typeface="+mn-lt"/>
              </a:rPr>
              <a:t>BURGERSCHAP</a:t>
            </a:r>
            <a:endParaRPr lang="nl-NL" altLang="nl-NL" sz="5400" b="1" spc="100" dirty="0">
              <a:solidFill>
                <a:srgbClr val="1E7F4B"/>
              </a:solidFill>
              <a:latin typeface="+mn-lt"/>
            </a:endParaRPr>
          </a:p>
        </p:txBody>
      </p:sp>
      <p:pic>
        <p:nvPicPr>
          <p:cNvPr id="7176" name="Afbeelding 2" descr="Afbeelding met tekst, illustratie&#10;&#10;Automatisch gegenereerde beschrijving">
            <a:extLst>
              <a:ext uri="{FF2B5EF4-FFF2-40B4-BE49-F238E27FC236}">
                <a16:creationId xmlns:a16="http://schemas.microsoft.com/office/drawing/2014/main" id="{07C3E438-F7D0-4F90-8D44-2A050AFF4F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67050" y="5971307"/>
            <a:ext cx="1504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15D20D6-1309-DB86-20C6-E0BDCBE06C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72200" y="5013176"/>
            <a:ext cx="2880320" cy="1584176"/>
          </a:xfrm>
          <a:prstGeom prst="rect">
            <a:avLst/>
          </a:prstGeom>
        </p:spPr>
      </p:pic>
      <p:pic>
        <p:nvPicPr>
          <p:cNvPr id="5" name="Afbeelding 4">
            <a:extLst>
              <a:ext uri="{FF2B5EF4-FFF2-40B4-BE49-F238E27FC236}">
                <a16:creationId xmlns:a16="http://schemas.microsoft.com/office/drawing/2014/main" id="{33EA1D0E-6250-7F41-7F14-686E51FC30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0132" y="476672"/>
            <a:ext cx="2489348" cy="1800200"/>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402560" cy="1163216"/>
          </a:xfrm>
        </p:spPr>
        <p:txBody>
          <a:bodyPr/>
          <a:lstStyle/>
          <a:p>
            <a:r>
              <a:rPr lang="nl-NL" dirty="0"/>
              <a:t>Waarom bedenken mensen nep nieuws?</a:t>
            </a:r>
            <a:br>
              <a:rPr lang="nl-NL" dirty="0"/>
            </a:br>
            <a:br>
              <a:rPr lang="nl-NL"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899592" y="2564904"/>
            <a:ext cx="5472608" cy="936104"/>
          </a:xfrm>
        </p:spPr>
        <p:txBody>
          <a:bodyPr/>
          <a:lstStyle/>
          <a:p>
            <a:pPr>
              <a:spcBef>
                <a:spcPts val="0"/>
              </a:spcBef>
            </a:pPr>
            <a:r>
              <a:rPr lang="nl-NL" dirty="0">
                <a:solidFill>
                  <a:srgbClr val="009DD9"/>
                </a:solidFill>
              </a:rPr>
              <a:t>Wat is het doel van fake nieuws volgens jullie ?</a:t>
            </a:r>
          </a:p>
          <a:p>
            <a:pPr>
              <a:spcBef>
                <a:spcPts val="0"/>
              </a:spcBef>
            </a:pPr>
            <a:r>
              <a:rPr lang="nl-NL" dirty="0">
                <a:solidFill>
                  <a:srgbClr val="009DD9"/>
                </a:solidFill>
              </a:rPr>
              <a:t>En wat is het gevolg ?</a:t>
            </a:r>
          </a:p>
          <a:p>
            <a:pPr marL="0" indent="0">
              <a:spcBef>
                <a:spcPts val="0"/>
              </a:spcBef>
              <a:buNone/>
            </a:pPr>
            <a:endParaRPr lang="nl-NL" dirty="0">
              <a:solidFill>
                <a:srgbClr val="009DD9"/>
              </a:solidFill>
            </a:endParaRPr>
          </a:p>
        </p:txBody>
      </p:sp>
    </p:spTree>
    <p:extLst>
      <p:ext uri="{BB962C8B-B14F-4D97-AF65-F5344CB8AC3E}">
        <p14:creationId xmlns:p14="http://schemas.microsoft.com/office/powerpoint/2010/main" val="145559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EF03FC3-FAA1-18F6-57C7-22668DC4750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582713" y="764704"/>
            <a:ext cx="2943881" cy="1485361"/>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09601" y="609600"/>
            <a:ext cx="5042520" cy="1163216"/>
          </a:xfrm>
        </p:spPr>
        <p:txBody>
          <a:bodyPr/>
          <a:lstStyle/>
          <a:p>
            <a:r>
              <a:rPr lang="nl-NL" sz="3600" dirty="0"/>
              <a:t>Fake news: smoezen, leugens en onzin … </a:t>
            </a:r>
            <a:br>
              <a:rPr lang="nl-NL" sz="3600" dirty="0"/>
            </a:br>
            <a:r>
              <a:rPr lang="nl-NL" sz="3600" dirty="0"/>
              <a:t>of toch niet?</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539552" y="2492896"/>
            <a:ext cx="7239076" cy="2952328"/>
          </a:xfrm>
        </p:spPr>
        <p:txBody>
          <a:bodyPr/>
          <a:lstStyle/>
          <a:p>
            <a:r>
              <a:rPr lang="nl-NL" dirty="0">
                <a:solidFill>
                  <a:schemeClr val="tx1">
                    <a:lumMod val="75000"/>
                    <a:lumOff val="25000"/>
                  </a:schemeClr>
                </a:solidFill>
              </a:rPr>
              <a:t>Soms is nieuws helemaal niet waar, dan noemen mensen het fake </a:t>
            </a:r>
            <a:r>
              <a:rPr lang="nl-NL" dirty="0" err="1">
                <a:solidFill>
                  <a:schemeClr val="tx1">
                    <a:lumMod val="75000"/>
                    <a:lumOff val="25000"/>
                  </a:schemeClr>
                </a:solidFill>
              </a:rPr>
              <a:t>news</a:t>
            </a:r>
            <a:r>
              <a:rPr lang="nl-NL" dirty="0">
                <a:solidFill>
                  <a:schemeClr val="tx1">
                    <a:lumMod val="75000"/>
                    <a:lumOff val="25000"/>
                  </a:schemeClr>
                </a:solidFill>
              </a:rPr>
              <a:t> = nepnieuws. </a:t>
            </a:r>
          </a:p>
          <a:p>
            <a:r>
              <a:rPr lang="nl-NL" dirty="0">
                <a:solidFill>
                  <a:srgbClr val="009DD9"/>
                </a:solidFill>
              </a:rPr>
              <a:t>* Niet geloven dus!</a:t>
            </a:r>
          </a:p>
          <a:p>
            <a:r>
              <a:rPr lang="nl-NL" dirty="0">
                <a:solidFill>
                  <a:schemeClr val="tx1">
                    <a:lumMod val="75000"/>
                    <a:lumOff val="25000"/>
                  </a:schemeClr>
                </a:solidFill>
              </a:rPr>
              <a:t>En soms is het wel waar, maar omdat het nieuws niet klopt met hun eigen ideeën</a:t>
            </a:r>
          </a:p>
          <a:p>
            <a:r>
              <a:rPr lang="nl-NL" dirty="0">
                <a:solidFill>
                  <a:schemeClr val="tx1">
                    <a:lumMod val="75000"/>
                    <a:lumOff val="25000"/>
                  </a:schemeClr>
                </a:solidFill>
              </a:rPr>
              <a:t>noemen mensen het tóch nepnieuws. </a:t>
            </a:r>
          </a:p>
          <a:p>
            <a:r>
              <a:rPr lang="nl-NL" dirty="0">
                <a:solidFill>
                  <a:srgbClr val="009DD9"/>
                </a:solidFill>
              </a:rPr>
              <a:t>* Wel geloven dus?</a:t>
            </a:r>
          </a:p>
          <a:p>
            <a:r>
              <a:rPr lang="nl-NL" dirty="0">
                <a:solidFill>
                  <a:schemeClr val="tx1">
                    <a:lumMod val="75000"/>
                    <a:lumOff val="25000"/>
                  </a:schemeClr>
                </a:solidFill>
              </a:rPr>
              <a:t>Dat is heel verwarrend! Hoe zit dat nou eigenlijk? </a:t>
            </a:r>
          </a:p>
          <a:p>
            <a:r>
              <a:rPr lang="nl-NL" dirty="0">
                <a:solidFill>
                  <a:srgbClr val="009DD9"/>
                </a:solidFill>
              </a:rPr>
              <a:t>Geloof jij alles? Wanneer wel en wanneer niet? </a:t>
            </a:r>
          </a:p>
          <a:p>
            <a:r>
              <a:rPr lang="nl-NL" dirty="0">
                <a:solidFill>
                  <a:srgbClr val="009DD9"/>
                </a:solidFill>
              </a:rPr>
              <a:t>Waar let je op?</a:t>
            </a:r>
          </a:p>
        </p:txBody>
      </p:sp>
    </p:spTree>
    <p:extLst>
      <p:ext uri="{BB962C8B-B14F-4D97-AF65-F5344CB8AC3E}">
        <p14:creationId xmlns:p14="http://schemas.microsoft.com/office/powerpoint/2010/main" val="768976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8173A05-5CFE-439A-D523-48EAD9EBC0E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92280" y="5157192"/>
            <a:ext cx="1524000" cy="1390650"/>
          </a:xfrm>
          <a:prstGeom prst="rect">
            <a:avLst/>
          </a:prstGeom>
        </p:spPr>
      </p:pic>
      <p:pic>
        <p:nvPicPr>
          <p:cNvPr id="4" name="Afbeelding 3">
            <a:extLst>
              <a:ext uri="{FF2B5EF4-FFF2-40B4-BE49-F238E27FC236}">
                <a16:creationId xmlns:a16="http://schemas.microsoft.com/office/drawing/2014/main" id="{BEF03FC3-FAA1-18F6-57C7-22668DC4750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6136" y="476672"/>
            <a:ext cx="2555034" cy="1800200"/>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09601" y="609600"/>
            <a:ext cx="5042520" cy="1163216"/>
          </a:xfrm>
        </p:spPr>
        <p:txBody>
          <a:bodyPr/>
          <a:lstStyle/>
          <a:p>
            <a:r>
              <a:rPr lang="nl-NL" sz="3600" dirty="0"/>
              <a:t>Mening of feit?</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3568" y="2492896"/>
            <a:ext cx="7239076" cy="2592288"/>
          </a:xfrm>
        </p:spPr>
        <p:txBody>
          <a:bodyPr/>
          <a:lstStyle/>
          <a:p>
            <a:r>
              <a:rPr lang="nl-NL" b="1" dirty="0">
                <a:solidFill>
                  <a:srgbClr val="1E7F4B"/>
                </a:solidFill>
              </a:rPr>
              <a:t>“In een vrij land moeten ook de tongen vrij zijn.”</a:t>
            </a:r>
          </a:p>
          <a:p>
            <a:r>
              <a:rPr lang="nl-NL" dirty="0">
                <a:solidFill>
                  <a:schemeClr val="tx1">
                    <a:lumMod val="75000"/>
                    <a:lumOff val="25000"/>
                  </a:schemeClr>
                </a:solidFill>
              </a:rPr>
              <a:t>Dat je mag zeggen of schrijven wat je wilt, dat vond Erasmus belangrijk, 500 jaar geleden al. En dat vinden we nu nog steeds belangrijk. </a:t>
            </a:r>
          </a:p>
          <a:p>
            <a:r>
              <a:rPr lang="nl-NL" dirty="0">
                <a:solidFill>
                  <a:schemeClr val="tx1">
                    <a:lumMod val="75000"/>
                    <a:lumOff val="25000"/>
                  </a:schemeClr>
                </a:solidFill>
              </a:rPr>
              <a:t>‘Vrijheid van meningsuiting’ is een mensenrecht.</a:t>
            </a:r>
          </a:p>
          <a:p>
            <a:pPr lvl="1"/>
            <a:r>
              <a:rPr lang="nl-NL" sz="1800" dirty="0">
                <a:solidFill>
                  <a:srgbClr val="009DD9"/>
                </a:solidFill>
              </a:rPr>
              <a:t>Maar wat is een mening en wat is een feit?</a:t>
            </a:r>
          </a:p>
          <a:p>
            <a:pPr lvl="1"/>
            <a:r>
              <a:rPr lang="nl-NL" sz="1800" dirty="0">
                <a:solidFill>
                  <a:srgbClr val="009DD9"/>
                </a:solidFill>
              </a:rPr>
              <a:t>Wanneer kun je zeggen: het is echt zo!</a:t>
            </a:r>
          </a:p>
          <a:p>
            <a:pPr lvl="1"/>
            <a:r>
              <a:rPr lang="nl-NL" sz="1800" dirty="0">
                <a:solidFill>
                  <a:srgbClr val="009DD9"/>
                </a:solidFill>
              </a:rPr>
              <a:t>En wanneer moet je zeggen: ik denk dat het zo is …</a:t>
            </a:r>
          </a:p>
        </p:txBody>
      </p:sp>
    </p:spTree>
    <p:extLst>
      <p:ext uri="{BB962C8B-B14F-4D97-AF65-F5344CB8AC3E}">
        <p14:creationId xmlns:p14="http://schemas.microsoft.com/office/powerpoint/2010/main" val="10697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EF03FC3-FAA1-18F6-57C7-22668DC4750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2669" y="512676"/>
            <a:ext cx="2400266" cy="1800200"/>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7" cy="6857998"/>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09601" y="609600"/>
            <a:ext cx="5042520" cy="1163216"/>
          </a:xfrm>
        </p:spPr>
        <p:txBody>
          <a:bodyPr/>
          <a:lstStyle/>
          <a:p>
            <a:r>
              <a:rPr lang="nl-NL" sz="3600" dirty="0"/>
              <a:t>Meningen, suggesties, feiten en fake - 1</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3568" y="2492896"/>
            <a:ext cx="7488832" cy="2592288"/>
          </a:xfrm>
        </p:spPr>
        <p:txBody>
          <a:bodyPr/>
          <a:lstStyle/>
          <a:p>
            <a:r>
              <a:rPr lang="nl-NL" dirty="0">
                <a:solidFill>
                  <a:schemeClr val="tx1">
                    <a:lumMod val="75000"/>
                    <a:lumOff val="25000"/>
                  </a:schemeClr>
                </a:solidFill>
              </a:rPr>
              <a:t>Als iemand zegt: ‘Ik denk ...’ of ‘Ik vind …’, of ‘Ik geloof …’ of ’Volgens mij …’ </a:t>
            </a:r>
          </a:p>
          <a:p>
            <a:r>
              <a:rPr lang="nl-NL" dirty="0">
                <a:solidFill>
                  <a:srgbClr val="3057A1"/>
                </a:solidFill>
              </a:rPr>
              <a:t>* Dan is dat een mening.</a:t>
            </a:r>
          </a:p>
          <a:p>
            <a:r>
              <a:rPr lang="nl-NL" dirty="0">
                <a:solidFill>
                  <a:schemeClr val="tx1">
                    <a:lumMod val="75000"/>
                    <a:lumOff val="25000"/>
                  </a:schemeClr>
                </a:solidFill>
              </a:rPr>
              <a:t>Als iemand zegt: ‘Het lijkt wel of …’ of ‘misschien was dat expres’ of ’je hoort weleens dat …’ </a:t>
            </a:r>
          </a:p>
          <a:p>
            <a:r>
              <a:rPr lang="nl-NL" dirty="0">
                <a:solidFill>
                  <a:srgbClr val="3057A1"/>
                </a:solidFill>
              </a:rPr>
              <a:t>* Dan is dat een suggestie. </a:t>
            </a:r>
          </a:p>
          <a:p>
            <a:r>
              <a:rPr lang="nl-NL" dirty="0">
                <a:solidFill>
                  <a:schemeClr val="tx1">
                    <a:lumMod val="75000"/>
                    <a:lumOff val="25000"/>
                  </a:schemeClr>
                </a:solidFill>
              </a:rPr>
              <a:t>Als je iets hoort of leest dat goed is onderzocht en bewezen. </a:t>
            </a:r>
          </a:p>
          <a:p>
            <a:r>
              <a:rPr lang="nl-NL" dirty="0">
                <a:solidFill>
                  <a:srgbClr val="3057A1"/>
                </a:solidFill>
              </a:rPr>
              <a:t>* Dan is het een feit.</a:t>
            </a:r>
          </a:p>
          <a:p>
            <a:endParaRPr lang="nl-NL" dirty="0">
              <a:solidFill>
                <a:schemeClr val="tx1">
                  <a:lumMod val="75000"/>
                  <a:lumOff val="25000"/>
                </a:schemeClr>
              </a:solidFill>
            </a:endParaRPr>
          </a:p>
        </p:txBody>
      </p:sp>
    </p:spTree>
    <p:extLst>
      <p:ext uri="{BB962C8B-B14F-4D97-AF65-F5344CB8AC3E}">
        <p14:creationId xmlns:p14="http://schemas.microsoft.com/office/powerpoint/2010/main" val="395970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EF03FC3-FAA1-18F6-57C7-22668DC4750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800114" y="476672"/>
            <a:ext cx="2547077" cy="1800200"/>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7" cy="6857998"/>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09601" y="609600"/>
            <a:ext cx="5042520" cy="1163216"/>
          </a:xfrm>
        </p:spPr>
        <p:txBody>
          <a:bodyPr/>
          <a:lstStyle/>
          <a:p>
            <a:r>
              <a:rPr lang="nl-NL" sz="3600" dirty="0"/>
              <a:t>Meningen, suggesties, feiten en fake -2</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3568" y="2492896"/>
            <a:ext cx="7488832" cy="2592288"/>
          </a:xfrm>
        </p:spPr>
        <p:txBody>
          <a:bodyPr/>
          <a:lstStyle/>
          <a:p>
            <a:r>
              <a:rPr lang="nl-NL" dirty="0">
                <a:solidFill>
                  <a:schemeClr val="tx1">
                    <a:lumMod val="75000"/>
                    <a:lumOff val="25000"/>
                  </a:schemeClr>
                </a:solidFill>
              </a:rPr>
              <a:t>Maar ze kunnen nu neppe filmpjes maken die helemaal echt lijken. </a:t>
            </a:r>
          </a:p>
          <a:p>
            <a:r>
              <a:rPr lang="nl-NL" dirty="0">
                <a:solidFill>
                  <a:schemeClr val="tx1">
                    <a:lumMod val="75000"/>
                    <a:lumOff val="25000"/>
                  </a:schemeClr>
                </a:solidFill>
              </a:rPr>
              <a:t>Dan hoor en zie je mensen dingen zeggen die ze helemaal niet gezegd of gedaan hebben.</a:t>
            </a:r>
          </a:p>
          <a:p>
            <a:r>
              <a:rPr lang="nl-NL" dirty="0">
                <a:solidFill>
                  <a:schemeClr val="tx1">
                    <a:lumMod val="75000"/>
                    <a:lumOff val="25000"/>
                  </a:schemeClr>
                </a:solidFill>
              </a:rPr>
              <a:t>Het is FAKE! NEP!</a:t>
            </a:r>
          </a:p>
          <a:p>
            <a:pPr marL="0" indent="0">
              <a:buNone/>
            </a:pPr>
            <a:endParaRPr lang="nl-NL" dirty="0">
              <a:solidFill>
                <a:schemeClr val="tx1">
                  <a:lumMod val="75000"/>
                  <a:lumOff val="25000"/>
                </a:schemeClr>
              </a:solidFill>
            </a:endParaRPr>
          </a:p>
        </p:txBody>
      </p:sp>
    </p:spTree>
    <p:extLst>
      <p:ext uri="{BB962C8B-B14F-4D97-AF65-F5344CB8AC3E}">
        <p14:creationId xmlns:p14="http://schemas.microsoft.com/office/powerpoint/2010/main" val="2108191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C7DEF19-512A-AD38-002B-F587021D6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6096" y="404664"/>
            <a:ext cx="3097560" cy="2323170"/>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6348413" cy="1163216"/>
          </a:xfrm>
        </p:spPr>
        <p:txBody>
          <a:bodyPr/>
          <a:lstStyle/>
          <a:p>
            <a:r>
              <a:rPr lang="nl-NL" dirty="0" err="1"/>
              <a:t>Deepfake</a:t>
            </a:r>
            <a:r>
              <a:rPr lang="nl-NL" dirty="0"/>
              <a:t> filmpje</a:t>
            </a:r>
            <a:endParaRPr lang="nl-NL" sz="3200" dirty="0">
              <a:solidFill>
                <a:srgbClr val="009DD9"/>
              </a:solidFill>
            </a:endParaRPr>
          </a:p>
        </p:txBody>
      </p:sp>
      <p:sp>
        <p:nvSpPr>
          <p:cNvPr id="5" name="Tijdelijke aanduiding voor inhoud 4">
            <a:extLst>
              <a:ext uri="{FF2B5EF4-FFF2-40B4-BE49-F238E27FC236}">
                <a16:creationId xmlns:a16="http://schemas.microsoft.com/office/drawing/2014/main" id="{9D2F83F0-2012-C14C-120A-D6D1C8055B3F}"/>
              </a:ext>
            </a:extLst>
          </p:cNvPr>
          <p:cNvSpPr>
            <a:spLocks noGrp="1"/>
          </p:cNvSpPr>
          <p:nvPr>
            <p:ph idx="1"/>
          </p:nvPr>
        </p:nvSpPr>
        <p:spPr>
          <a:xfrm>
            <a:off x="611560" y="2492896"/>
            <a:ext cx="6348413" cy="4125193"/>
          </a:xfrm>
        </p:spPr>
        <p:txBody>
          <a:bodyPr/>
          <a:lstStyle/>
          <a:p>
            <a:r>
              <a:rPr lang="nl-NL" dirty="0"/>
              <a:t>Bekijk dit filmpje: </a:t>
            </a:r>
            <a:r>
              <a:rPr lang="nl-NL" dirty="0">
                <a:hlinkClick r:id="rId4"/>
              </a:rPr>
              <a:t>https://youtu.be/sR0foEklVX8  </a:t>
            </a:r>
            <a:endParaRPr lang="nl-NL" dirty="0"/>
          </a:p>
          <a:p>
            <a:pPr marL="0" indent="0">
              <a:buNone/>
            </a:pPr>
            <a:r>
              <a:rPr lang="nl-NL" dirty="0">
                <a:solidFill>
                  <a:srgbClr val="66B557"/>
                </a:solidFill>
              </a:rPr>
              <a:t>(het duurt maar 14 seconden)</a:t>
            </a:r>
          </a:p>
          <a:p>
            <a:r>
              <a:rPr lang="nl-NL" dirty="0">
                <a:solidFill>
                  <a:srgbClr val="009DD9"/>
                </a:solidFill>
              </a:rPr>
              <a:t>Is dit echt?</a:t>
            </a:r>
          </a:p>
          <a:p>
            <a:r>
              <a:rPr lang="nl-NL" dirty="0">
                <a:solidFill>
                  <a:srgbClr val="009DD9"/>
                </a:solidFill>
              </a:rPr>
              <a:t>Waarom wel? Waarom niet?</a:t>
            </a:r>
          </a:p>
          <a:p>
            <a:r>
              <a:rPr lang="nl-NL" dirty="0">
                <a:solidFill>
                  <a:srgbClr val="009DD9"/>
                </a:solidFill>
              </a:rPr>
              <a:t>Kijk nog een keer: die rook, die is toch echt? </a:t>
            </a:r>
          </a:p>
          <a:p>
            <a:r>
              <a:rPr lang="nl-NL" dirty="0">
                <a:solidFill>
                  <a:srgbClr val="009DD9"/>
                </a:solidFill>
              </a:rPr>
              <a:t>En wat vind je van de kwaliteit van het filmpje? Als het in een </a:t>
            </a:r>
            <a:r>
              <a:rPr lang="nl-NL" dirty="0" err="1">
                <a:solidFill>
                  <a:srgbClr val="009DD9"/>
                </a:solidFill>
              </a:rPr>
              <a:t>TV-film</a:t>
            </a:r>
            <a:r>
              <a:rPr lang="nl-NL" dirty="0">
                <a:solidFill>
                  <a:srgbClr val="009DD9"/>
                </a:solidFill>
              </a:rPr>
              <a:t> zou zitten, zou je dan ook denken dat het fake is?</a:t>
            </a:r>
          </a:p>
          <a:p>
            <a:endParaRPr lang="nl-NL" dirty="0"/>
          </a:p>
        </p:txBody>
      </p:sp>
    </p:spTree>
    <p:extLst>
      <p:ext uri="{BB962C8B-B14F-4D97-AF65-F5344CB8AC3E}">
        <p14:creationId xmlns:p14="http://schemas.microsoft.com/office/powerpoint/2010/main" val="325436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55F7D01-1B70-C723-196D-50BFC0FB4A8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24128" y="-99392"/>
            <a:ext cx="2664296" cy="4750969"/>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6348413" cy="1163216"/>
          </a:xfrm>
        </p:spPr>
        <p:txBody>
          <a:bodyPr/>
          <a:lstStyle/>
          <a:p>
            <a:r>
              <a:rPr lang="nl-NL" dirty="0"/>
              <a:t>Zij maken zelf nepnieuws</a:t>
            </a:r>
            <a:br>
              <a:rPr lang="nl-NL" dirty="0"/>
            </a:br>
            <a:br>
              <a:rPr lang="nl-NL" dirty="0"/>
            </a:br>
            <a:endParaRPr lang="nl-NL" sz="3200" dirty="0">
              <a:solidFill>
                <a:srgbClr val="009DD9"/>
              </a:solidFill>
            </a:endParaRPr>
          </a:p>
        </p:txBody>
      </p:sp>
      <p:sp>
        <p:nvSpPr>
          <p:cNvPr id="4" name="Tijdelijke aanduiding voor inhoud 3">
            <a:extLst>
              <a:ext uri="{FF2B5EF4-FFF2-40B4-BE49-F238E27FC236}">
                <a16:creationId xmlns:a16="http://schemas.microsoft.com/office/drawing/2014/main" id="{08629942-F2ED-DCF8-0254-F63C15F0A84E}"/>
              </a:ext>
            </a:extLst>
          </p:cNvPr>
          <p:cNvSpPr>
            <a:spLocks noGrp="1"/>
          </p:cNvSpPr>
          <p:nvPr>
            <p:ph idx="1"/>
          </p:nvPr>
        </p:nvSpPr>
        <p:spPr>
          <a:xfrm>
            <a:off x="971600" y="2924944"/>
            <a:ext cx="6912768" cy="648072"/>
          </a:xfrm>
        </p:spPr>
        <p:txBody>
          <a:bodyPr/>
          <a:lstStyle/>
          <a:p>
            <a:pPr marL="0" indent="0">
              <a:buNone/>
            </a:pPr>
            <a:r>
              <a:rPr lang="nl-NL" dirty="0"/>
              <a:t>Bekijk dit filmpje:</a:t>
            </a:r>
            <a:endParaRPr lang="nl-NL" b="1" dirty="0">
              <a:solidFill>
                <a:srgbClr val="66B557"/>
              </a:solidFill>
              <a:hlinkClick r:id="rId4"/>
            </a:endParaRPr>
          </a:p>
          <a:p>
            <a:r>
              <a:rPr lang="nl-NL" dirty="0">
                <a:solidFill>
                  <a:srgbClr val="66B557"/>
                </a:solidFill>
                <a:hlinkClick r:id="rId4"/>
              </a:rPr>
              <a:t>https://www.human.nl/onderwijs/mediawijsheid/nieuws-nep-vs-echt.html</a:t>
            </a:r>
            <a:r>
              <a:rPr lang="nl-NL" dirty="0">
                <a:solidFill>
                  <a:srgbClr val="66B557"/>
                </a:solidFill>
              </a:rPr>
              <a:t> (6 minuten)</a:t>
            </a:r>
          </a:p>
        </p:txBody>
      </p:sp>
    </p:spTree>
    <p:extLst>
      <p:ext uri="{BB962C8B-B14F-4D97-AF65-F5344CB8AC3E}">
        <p14:creationId xmlns:p14="http://schemas.microsoft.com/office/powerpoint/2010/main" val="323547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2506" r="31915" b="13760"/>
          <a:stretch/>
        </p:blipFill>
        <p:spPr>
          <a:xfrm>
            <a:off x="6660232" y="4769459"/>
            <a:ext cx="2304256" cy="1971909"/>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508" t="11838" r="33333" b="43443"/>
          <a:stretch/>
        </p:blipFill>
        <p:spPr>
          <a:xfrm>
            <a:off x="5940152" y="332655"/>
            <a:ext cx="2592288" cy="2448273"/>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sz="3200" dirty="0"/>
              <a:t>Clickbait</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636912"/>
            <a:ext cx="6552728" cy="2592288"/>
          </a:xfrm>
        </p:spPr>
        <p:txBody>
          <a:bodyPr/>
          <a:lstStyle/>
          <a:p>
            <a:r>
              <a:rPr lang="nl-NL" dirty="0"/>
              <a:t>is als ze proberen om jou op een linkje te laten klikken</a:t>
            </a:r>
          </a:p>
          <a:p>
            <a:r>
              <a:rPr lang="nl-NL" dirty="0"/>
              <a:t>Door bijvoorbeeld een pakkende tekst, een gekke foto, een blote foto, een rare uitspraak, etc.</a:t>
            </a:r>
          </a:p>
          <a:p>
            <a:r>
              <a:rPr lang="nl-NL" dirty="0">
                <a:solidFill>
                  <a:srgbClr val="009DD9"/>
                </a:solidFill>
              </a:rPr>
              <a:t>Welke van de foto’s op de volgende pagina’s zijn echt, en welke niet?</a:t>
            </a:r>
          </a:p>
          <a:p>
            <a:r>
              <a:rPr lang="nl-NL" dirty="0">
                <a:solidFill>
                  <a:srgbClr val="009DD9"/>
                </a:solidFill>
              </a:rPr>
              <a:t>Of welke zijn niet echt, maar wel van een echte gebeurtenis?</a:t>
            </a:r>
          </a:p>
          <a:p>
            <a:pPr marL="0" indent="0" eaLnBrk="1" hangingPunct="1">
              <a:buNone/>
            </a:pPr>
            <a:endParaRPr lang="nl-NL" altLang="nl-NL" dirty="0"/>
          </a:p>
        </p:txBody>
      </p:sp>
    </p:spTree>
    <p:extLst>
      <p:ext uri="{BB962C8B-B14F-4D97-AF65-F5344CB8AC3E}">
        <p14:creationId xmlns:p14="http://schemas.microsoft.com/office/powerpoint/2010/main" val="4172001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br>
              <a:rPr lang="nl-NL" dirty="0"/>
            </a:br>
            <a:endParaRPr lang="nl-NL" dirty="0">
              <a:solidFill>
                <a:srgbClr val="009DD9"/>
              </a:solidFill>
            </a:endParaRPr>
          </a:p>
        </p:txBody>
      </p:sp>
      <p:pic>
        <p:nvPicPr>
          <p:cNvPr id="4" name="Afbeelding 3">
            <a:extLst>
              <a:ext uri="{FF2B5EF4-FFF2-40B4-BE49-F238E27FC236}">
                <a16:creationId xmlns:a16="http://schemas.microsoft.com/office/drawing/2014/main" id="{3B9B9DC2-D59C-2D42-75B1-607C1F02A3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266" b="20720"/>
          <a:stretch/>
        </p:blipFill>
        <p:spPr>
          <a:xfrm>
            <a:off x="208814" y="1191208"/>
            <a:ext cx="5660562" cy="5478152"/>
          </a:xfrm>
          <a:prstGeom prst="rect">
            <a:avLst/>
          </a:prstGeom>
        </p:spPr>
      </p:pic>
      <p:sp>
        <p:nvSpPr>
          <p:cNvPr id="7" name="Titel 1">
            <a:extLst>
              <a:ext uri="{FF2B5EF4-FFF2-40B4-BE49-F238E27FC236}">
                <a16:creationId xmlns:a16="http://schemas.microsoft.com/office/drawing/2014/main" id="{B1B9DA45-A159-96FA-393D-490ED24DE245}"/>
              </a:ext>
            </a:extLst>
          </p:cNvPr>
          <p:cNvSpPr txBox="1">
            <a:spLocks/>
          </p:cNvSpPr>
          <p:nvPr/>
        </p:nvSpPr>
        <p:spPr bwMode="auto">
          <a:xfrm>
            <a:off x="251520" y="188640"/>
            <a:ext cx="5976664" cy="11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66B557"/>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800" dirty="0">
                <a:solidFill>
                  <a:srgbClr val="009DD9"/>
                </a:solidFill>
              </a:rPr>
              <a:t>Welke van de foto’s op deze pagina zijn echt, en welke niet?</a:t>
            </a:r>
          </a:p>
        </p:txBody>
      </p:sp>
      <p:pic>
        <p:nvPicPr>
          <p:cNvPr id="13" name="Afbeelding 12">
            <a:extLst>
              <a:ext uri="{FF2B5EF4-FFF2-40B4-BE49-F238E27FC236}">
                <a16:creationId xmlns:a16="http://schemas.microsoft.com/office/drawing/2014/main" id="{F0883E59-CC0E-5A5A-72AE-D11F0038626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34154"/>
          <a:stretch/>
        </p:blipFill>
        <p:spPr>
          <a:xfrm>
            <a:off x="4420195" y="836712"/>
            <a:ext cx="6756378" cy="5672000"/>
          </a:xfrm>
          <a:prstGeom prst="rect">
            <a:avLst/>
          </a:prstGeom>
        </p:spPr>
      </p:pic>
    </p:spTree>
    <p:extLst>
      <p:ext uri="{BB962C8B-B14F-4D97-AF65-F5344CB8AC3E}">
        <p14:creationId xmlns:p14="http://schemas.microsoft.com/office/powerpoint/2010/main" val="3524728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24128" y="476672"/>
            <a:ext cx="2700300" cy="1800200"/>
          </a:xfrm>
          <a:prstGeom prst="rect">
            <a:avLst/>
          </a:prstGeom>
        </p:spPr>
      </p:pic>
      <p:pic>
        <p:nvPicPr>
          <p:cNvPr id="5" name="Afbeelding 4">
            <a:extLst>
              <a:ext uri="{FF2B5EF4-FFF2-40B4-BE49-F238E27FC236}">
                <a16:creationId xmlns:a16="http://schemas.microsoft.com/office/drawing/2014/main" id="{42337A5D-59D4-5279-7C2F-C9A227681F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60232" y="5013176"/>
            <a:ext cx="2376264" cy="1584176"/>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eaLnBrk="1" hangingPunct="1"/>
            <a:r>
              <a:rPr lang="nl-NL" altLang="nl-NL" dirty="0">
                <a:solidFill>
                  <a:srgbClr val="009DD9"/>
                </a:solidFill>
              </a:rPr>
              <a:t>Welke van de foto’s op de vorige pagina waren echt, en welke niet?</a:t>
            </a:r>
          </a:p>
          <a:p>
            <a:pPr eaLnBrk="1" hangingPunct="1"/>
            <a:endParaRPr lang="nl-NL" altLang="nl-NL" dirty="0"/>
          </a:p>
          <a:p>
            <a:pPr eaLnBrk="1" hangingPunct="1"/>
            <a:r>
              <a:rPr lang="nl-NL" altLang="nl-NL" dirty="0"/>
              <a:t>Helaas! Wij weten het ook niet! Deze vraag kun je niet zomaar beantwoorden.</a:t>
            </a:r>
          </a:p>
          <a:p>
            <a:pPr eaLnBrk="1" hangingPunct="1"/>
            <a:r>
              <a:rPr lang="nl-NL" altLang="nl-NL" dirty="0"/>
              <a:t>Dus je moet </a:t>
            </a:r>
            <a:r>
              <a:rPr lang="nl-NL" altLang="nl-NL" i="1" dirty="0"/>
              <a:t>altijd</a:t>
            </a:r>
            <a:r>
              <a:rPr lang="nl-NL" altLang="nl-NL" dirty="0"/>
              <a:t> jezelf afvragen of je bij de neus wordt genomen …</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Clickbait?</a:t>
            </a:r>
            <a:endParaRPr lang="nl-NL" dirty="0">
              <a:solidFill>
                <a:srgbClr val="009DD9"/>
              </a:solidFill>
            </a:endParaRPr>
          </a:p>
        </p:txBody>
      </p:sp>
    </p:spTree>
    <p:extLst>
      <p:ext uri="{BB962C8B-B14F-4D97-AF65-F5344CB8AC3E}">
        <p14:creationId xmlns:p14="http://schemas.microsoft.com/office/powerpoint/2010/main" val="269695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382474"/>
            <a:ext cx="2448272" cy="3202733"/>
          </a:xfrm>
          <a:prstGeom prst="rect">
            <a:avLst/>
          </a:prstGeom>
        </p:spPr>
      </p:pic>
      <p:pic>
        <p:nvPicPr>
          <p:cNvPr id="5" name="Afbeelding 4" descr="Afbeelding met tekst, pentekening&#10;&#10;Automatisch gegenereerde beschrijving">
            <a:extLst>
              <a:ext uri="{FF2B5EF4-FFF2-40B4-BE49-F238E27FC236}">
                <a16:creationId xmlns:a16="http://schemas.microsoft.com/office/drawing/2014/main" id="{6BDDFDBD-F8CA-35FB-9E78-1A95B8C2B3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5024682"/>
            <a:ext cx="2376264" cy="2254404"/>
          </a:xfrm>
          <a:prstGeom prst="rect">
            <a:avLst/>
          </a:prstGeom>
        </p:spPr>
      </p:pic>
      <p:pic>
        <p:nvPicPr>
          <p:cNvPr id="14" name="Afbeelding 13">
            <a:extLst>
              <a:ext uri="{FF2B5EF4-FFF2-40B4-BE49-F238E27FC236}">
                <a16:creationId xmlns:a16="http://schemas.microsoft.com/office/drawing/2014/main" id="{C7500F99-C6ED-C880-2660-C58AA057916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Deze bouwsteen heeft </a:t>
            </a:r>
            <a:br>
              <a:rPr lang="nl-NL" dirty="0"/>
            </a:br>
            <a:r>
              <a:rPr lang="nl-NL" dirty="0"/>
              <a:t>drie lessen:</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09599" y="2062685"/>
            <a:ext cx="6348413" cy="4125193"/>
          </a:xfrm>
        </p:spPr>
        <p:txBody>
          <a:bodyPr/>
          <a:lstStyle/>
          <a:p>
            <a:pPr marL="0" indent="0">
              <a:buNone/>
            </a:pPr>
            <a:endParaRPr lang="nl-NL" altLang="nl-NL" dirty="0">
              <a:solidFill>
                <a:schemeClr val="tx1">
                  <a:lumMod val="75000"/>
                  <a:lumOff val="25000"/>
                </a:schemeClr>
              </a:solidFill>
            </a:endParaRPr>
          </a:p>
          <a:p>
            <a:r>
              <a:rPr lang="nl-NL" altLang="nl-NL" dirty="0">
                <a:solidFill>
                  <a:schemeClr val="tx1">
                    <a:lumMod val="75000"/>
                    <a:lumOff val="25000"/>
                  </a:schemeClr>
                </a:solidFill>
              </a:rPr>
              <a:t>Nepnieuws</a:t>
            </a:r>
          </a:p>
          <a:p>
            <a:r>
              <a:rPr lang="nl-NL" altLang="nl-NL" dirty="0">
                <a:solidFill>
                  <a:schemeClr val="tx1">
                    <a:lumMod val="75000"/>
                    <a:lumOff val="25000"/>
                  </a:schemeClr>
                </a:solidFill>
              </a:rPr>
              <a:t>Fake wetenschap voor het primair onderwijs (mag natuurlijk ook in het VO gebruikt worden)</a:t>
            </a:r>
          </a:p>
          <a:p>
            <a:r>
              <a:rPr lang="nl-NL" altLang="nl-NL" dirty="0">
                <a:solidFill>
                  <a:schemeClr val="tx1">
                    <a:lumMod val="75000"/>
                    <a:lumOff val="25000"/>
                  </a:schemeClr>
                </a:solidFill>
              </a:rPr>
              <a:t>Fake wetenschap voor het voortgezet onderwijs (kan tot in de bovenbouw)</a:t>
            </a:r>
          </a:p>
          <a:p>
            <a:pPr marL="0" indent="0">
              <a:buNone/>
            </a:pPr>
            <a:br>
              <a:rPr lang="nl-NL" altLang="nl-NL" dirty="0">
                <a:solidFill>
                  <a:schemeClr val="tx1">
                    <a:lumMod val="75000"/>
                    <a:lumOff val="25000"/>
                  </a:schemeClr>
                </a:solidFill>
              </a:rPr>
            </a:br>
            <a:endParaRPr lang="nl-NL" altLang="nl-NL" dirty="0">
              <a:solidFill>
                <a:srgbClr val="009DD9"/>
              </a:solidFill>
            </a:endParaRPr>
          </a:p>
        </p:txBody>
      </p:sp>
    </p:spTree>
    <p:extLst>
      <p:ext uri="{BB962C8B-B14F-4D97-AF65-F5344CB8AC3E}">
        <p14:creationId xmlns:p14="http://schemas.microsoft.com/office/powerpoint/2010/main" val="1182861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74178" y="476672"/>
            <a:ext cx="1800200" cy="1800200"/>
          </a:xfrm>
          <a:prstGeom prst="rect">
            <a:avLst/>
          </a:prstGeom>
        </p:spPr>
      </p:pic>
      <p:pic>
        <p:nvPicPr>
          <p:cNvPr id="6" name="Afbeelding 5" descr="Specifieke Lerarenopleiding (SLO) Zaïneb Babai: Onderwijsbekwaamheid">
            <a:extLst>
              <a:ext uri="{FF2B5EF4-FFF2-40B4-BE49-F238E27FC236}">
                <a16:creationId xmlns:a16="http://schemas.microsoft.com/office/drawing/2014/main" id="{04D792C0-5525-156D-B685-6A5C9D64AAF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0570" y="5141465"/>
            <a:ext cx="1224136" cy="1224136"/>
          </a:xfrm>
          <a:prstGeom prst="rect">
            <a:avLst/>
          </a:prstGeom>
          <a:noFill/>
          <a:ln>
            <a:noFill/>
          </a:ln>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eaLnBrk="1" hangingPunct="1"/>
            <a:r>
              <a:rPr lang="nl-NL" altLang="nl-NL" dirty="0">
                <a:solidFill>
                  <a:schemeClr val="tx1">
                    <a:lumMod val="75000"/>
                    <a:lumOff val="25000"/>
                  </a:schemeClr>
                </a:solidFill>
              </a:rPr>
              <a:t>Een voorbeeld: Twee leerlingen vechten op het schoolplein. </a:t>
            </a:r>
          </a:p>
          <a:p>
            <a:pPr eaLnBrk="1" hangingPunct="1"/>
            <a:r>
              <a:rPr lang="nl-NL" altLang="nl-NL" dirty="0">
                <a:solidFill>
                  <a:schemeClr val="tx1">
                    <a:lumMod val="75000"/>
                    <a:lumOff val="25000"/>
                  </a:schemeClr>
                </a:solidFill>
              </a:rPr>
              <a:t>De leerkracht komt erbij, haalt ze uit elkaar en vraagt: ‘Wat is er gebeurd?’</a:t>
            </a:r>
          </a:p>
          <a:p>
            <a:pPr eaLnBrk="1" hangingPunct="1"/>
            <a:endParaRPr lang="nl-NL" altLang="nl-NL" dirty="0">
              <a:solidFill>
                <a:srgbClr val="009DD9"/>
              </a:solidFill>
            </a:endParaRPr>
          </a:p>
          <a:p>
            <a:pPr eaLnBrk="1" hangingPunct="1"/>
            <a:r>
              <a:rPr lang="nl-NL" altLang="nl-NL" dirty="0">
                <a:solidFill>
                  <a:srgbClr val="009DD9"/>
                </a:solidFill>
              </a:rPr>
              <a:t>Wat denken jullie dat ze gaan zeggen? </a:t>
            </a:r>
          </a:p>
          <a:p>
            <a:pPr eaLnBrk="1" hangingPunct="1"/>
            <a:r>
              <a:rPr lang="nl-NL" altLang="nl-NL" dirty="0">
                <a:solidFill>
                  <a:srgbClr val="009DD9"/>
                </a:solidFill>
              </a:rPr>
              <a:t>Zeggen ze allebei hetzelfde of niet? Waarom denk je dat? </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Nepnieuws: de waarheid sneuvelt bij conflicten</a:t>
            </a:r>
            <a:endParaRPr lang="nl-NL" dirty="0">
              <a:solidFill>
                <a:srgbClr val="009DD9"/>
              </a:solidFill>
            </a:endParaRPr>
          </a:p>
        </p:txBody>
      </p:sp>
    </p:spTree>
    <p:extLst>
      <p:ext uri="{BB962C8B-B14F-4D97-AF65-F5344CB8AC3E}">
        <p14:creationId xmlns:p14="http://schemas.microsoft.com/office/powerpoint/2010/main" val="2537542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8173A05-5CFE-439A-D523-48EAD9EBC0E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92280" y="5157192"/>
            <a:ext cx="1524000" cy="1390650"/>
          </a:xfrm>
          <a:prstGeom prst="rect">
            <a:avLst/>
          </a:prstGeom>
        </p:spPr>
      </p:pic>
      <p:pic>
        <p:nvPicPr>
          <p:cNvPr id="4" name="Afbeelding 3">
            <a:extLst>
              <a:ext uri="{FF2B5EF4-FFF2-40B4-BE49-F238E27FC236}">
                <a16:creationId xmlns:a16="http://schemas.microsoft.com/office/drawing/2014/main" id="{BEF03FC3-FAA1-18F6-57C7-22668DC4750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6136" y="476672"/>
            <a:ext cx="2555034" cy="1800200"/>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09601" y="609600"/>
            <a:ext cx="5042520" cy="1163216"/>
          </a:xfrm>
        </p:spPr>
        <p:txBody>
          <a:bodyPr/>
          <a:lstStyle/>
          <a:p>
            <a:r>
              <a:rPr lang="nl-NL" sz="3600" dirty="0"/>
              <a:t>Smoezen</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574510" y="2382416"/>
            <a:ext cx="7239076" cy="2592288"/>
          </a:xfrm>
        </p:spPr>
        <p:txBody>
          <a:bodyPr/>
          <a:lstStyle/>
          <a:p>
            <a:r>
              <a:rPr lang="nl-NL" dirty="0">
                <a:solidFill>
                  <a:schemeClr val="tx1">
                    <a:lumMod val="75000"/>
                    <a:lumOff val="25000"/>
                  </a:schemeClr>
                </a:solidFill>
              </a:rPr>
              <a:t>Erasmus schreef 500 jaar geleden al: </a:t>
            </a:r>
            <a:r>
              <a:rPr lang="nl-NL" b="1" dirty="0">
                <a:solidFill>
                  <a:srgbClr val="1E7F4B"/>
                </a:solidFill>
              </a:rPr>
              <a:t>“We zijn gewend onze slechte bedoelingen achter mooie praatjes te verbergen”</a:t>
            </a:r>
          </a:p>
          <a:p>
            <a:r>
              <a:rPr lang="nl-NL" dirty="0">
                <a:solidFill>
                  <a:schemeClr val="tx1">
                    <a:lumMod val="75000"/>
                    <a:lumOff val="25000"/>
                  </a:schemeClr>
                </a:solidFill>
              </a:rPr>
              <a:t>Hij gaf ook voorbeelden van smoezen die machthebbers gebruikten. Bijvoorbeeld over de oorlog met de Turken:</a:t>
            </a:r>
          </a:p>
          <a:p>
            <a:pPr lvl="1"/>
            <a:r>
              <a:rPr lang="nl-NL" b="1" dirty="0">
                <a:solidFill>
                  <a:srgbClr val="1E7F4B"/>
                </a:solidFill>
              </a:rPr>
              <a:t>“Ik loer op het bezit van de vijand, maar ik </a:t>
            </a:r>
            <a:r>
              <a:rPr lang="nl-NL" b="1" i="1" dirty="0">
                <a:solidFill>
                  <a:srgbClr val="1E7F4B"/>
                </a:solidFill>
              </a:rPr>
              <a:t>zeg</a:t>
            </a:r>
            <a:r>
              <a:rPr lang="nl-NL" b="1" dirty="0">
                <a:solidFill>
                  <a:srgbClr val="1E7F4B"/>
                </a:solidFill>
              </a:rPr>
              <a:t> dat ik de godsdienst verdedig”</a:t>
            </a:r>
          </a:p>
          <a:p>
            <a:pPr lvl="1"/>
            <a:r>
              <a:rPr lang="nl-NL" b="1" dirty="0">
                <a:solidFill>
                  <a:srgbClr val="1E7F4B"/>
                </a:solidFill>
              </a:rPr>
              <a:t>“De oorlog is goed, want zij zijn onmensen”</a:t>
            </a:r>
          </a:p>
          <a:p>
            <a:r>
              <a:rPr lang="nl-NL" dirty="0">
                <a:solidFill>
                  <a:schemeClr val="tx1">
                    <a:lumMod val="75000"/>
                    <a:lumOff val="25000"/>
                  </a:schemeClr>
                </a:solidFill>
              </a:rPr>
              <a:t>Hij gaf er zijn eigen commentaar bij:</a:t>
            </a:r>
          </a:p>
          <a:p>
            <a:pPr lvl="1"/>
            <a:r>
              <a:rPr lang="nl-NL" b="1" dirty="0">
                <a:solidFill>
                  <a:srgbClr val="1E7F4B"/>
                </a:solidFill>
              </a:rPr>
              <a:t>Hen doden is ook onmenselijk. </a:t>
            </a:r>
          </a:p>
          <a:p>
            <a:pPr lvl="1"/>
            <a:r>
              <a:rPr lang="nl-NL" b="1" dirty="0">
                <a:solidFill>
                  <a:srgbClr val="1E7F4B"/>
                </a:solidFill>
              </a:rPr>
              <a:t>En zij zijn </a:t>
            </a:r>
            <a:r>
              <a:rPr lang="nl-NL" b="1" i="1" dirty="0">
                <a:solidFill>
                  <a:srgbClr val="1E7F4B"/>
                </a:solidFill>
              </a:rPr>
              <a:t>ook</a:t>
            </a:r>
            <a:r>
              <a:rPr lang="nl-NL" b="1" dirty="0">
                <a:solidFill>
                  <a:srgbClr val="1E7F4B"/>
                </a:solidFill>
              </a:rPr>
              <a:t> mensen van het Heilige Boek!</a:t>
            </a:r>
          </a:p>
          <a:p>
            <a:endParaRPr lang="nl-NL" b="1" dirty="0">
              <a:solidFill>
                <a:srgbClr val="1E7F4B"/>
              </a:solidFill>
            </a:endParaRPr>
          </a:p>
        </p:txBody>
      </p:sp>
    </p:spTree>
    <p:extLst>
      <p:ext uri="{BB962C8B-B14F-4D97-AF65-F5344CB8AC3E}">
        <p14:creationId xmlns:p14="http://schemas.microsoft.com/office/powerpoint/2010/main" val="3686104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9584AC1-D9C9-B28F-7CC2-7C5A96EC28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8104" y="476672"/>
            <a:ext cx="3033849" cy="1800201"/>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eaLnBrk="1" hangingPunct="1"/>
            <a:r>
              <a:rPr lang="nl-NL" altLang="nl-NL" dirty="0">
                <a:solidFill>
                  <a:schemeClr val="tx1">
                    <a:lumMod val="75000"/>
                    <a:lumOff val="25000"/>
                  </a:schemeClr>
                </a:solidFill>
              </a:rPr>
              <a:t>Fake nieuws is niet alleen dingen verzinnen of veranderen </a:t>
            </a:r>
          </a:p>
          <a:p>
            <a:pPr eaLnBrk="1" hangingPunct="1"/>
            <a:r>
              <a:rPr lang="nl-NL" altLang="nl-NL" dirty="0">
                <a:solidFill>
                  <a:schemeClr val="tx1">
                    <a:lumMod val="75000"/>
                    <a:lumOff val="25000"/>
                  </a:schemeClr>
                </a:solidFill>
              </a:rPr>
              <a:t>Het is ook dingen weglaten !</a:t>
            </a:r>
          </a:p>
          <a:p>
            <a:pPr eaLnBrk="1" hangingPunct="1"/>
            <a:r>
              <a:rPr lang="nl-NL" altLang="nl-NL" dirty="0">
                <a:solidFill>
                  <a:schemeClr val="tx1">
                    <a:lumMod val="75000"/>
                    <a:lumOff val="25000"/>
                  </a:schemeClr>
                </a:solidFill>
              </a:rPr>
              <a:t>Dus wat er verteld wordt is de waarheid, maar niet de hele waarheid</a:t>
            </a:r>
          </a:p>
          <a:p>
            <a:pPr eaLnBrk="1" hangingPunct="1"/>
            <a:r>
              <a:rPr lang="nl-NL" altLang="nl-NL" dirty="0">
                <a:solidFill>
                  <a:schemeClr val="tx1">
                    <a:lumMod val="75000"/>
                    <a:lumOff val="25000"/>
                  </a:schemeClr>
                </a:solidFill>
              </a:rPr>
              <a:t>Zoals bij de vechtende kinderen op het plein: </a:t>
            </a:r>
          </a:p>
          <a:p>
            <a:pPr eaLnBrk="1" hangingPunct="1"/>
            <a:r>
              <a:rPr lang="nl-NL" altLang="nl-NL" dirty="0">
                <a:solidFill>
                  <a:schemeClr val="tx1">
                    <a:lumMod val="75000"/>
                    <a:lumOff val="25000"/>
                  </a:schemeClr>
                </a:solidFill>
              </a:rPr>
              <a:t>Wél vertellen wat die ander heeft gedaan, maar weglaten dat jij bent begonnen.</a:t>
            </a:r>
          </a:p>
          <a:p>
            <a:pPr eaLnBrk="1" hangingPunct="1"/>
            <a:r>
              <a:rPr lang="nl-NL" altLang="nl-NL" dirty="0">
                <a:solidFill>
                  <a:srgbClr val="009DD9"/>
                </a:solidFill>
              </a:rPr>
              <a:t>Is het dan nog wel de waarheid? </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114528" cy="1163216"/>
          </a:xfrm>
        </p:spPr>
        <p:txBody>
          <a:bodyPr/>
          <a:lstStyle/>
          <a:p>
            <a:r>
              <a:rPr lang="nl-NL" dirty="0"/>
              <a:t>Nepnieuws: de kunst van het weglaten</a:t>
            </a:r>
            <a:endParaRPr lang="nl-NL" dirty="0">
              <a:solidFill>
                <a:srgbClr val="009DD9"/>
              </a:solidFill>
            </a:endParaRPr>
          </a:p>
        </p:txBody>
      </p:sp>
    </p:spTree>
    <p:extLst>
      <p:ext uri="{BB962C8B-B14F-4D97-AF65-F5344CB8AC3E}">
        <p14:creationId xmlns:p14="http://schemas.microsoft.com/office/powerpoint/2010/main" val="2243026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8BD32C99-2692-897A-ADCA-1EBF925D77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0072" y="476672"/>
            <a:ext cx="3166010" cy="1800200"/>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eaLnBrk="1" hangingPunct="1"/>
            <a:r>
              <a:rPr lang="nl-NL" altLang="nl-NL" dirty="0">
                <a:solidFill>
                  <a:schemeClr val="tx1">
                    <a:lumMod val="75000"/>
                    <a:lumOff val="25000"/>
                  </a:schemeClr>
                </a:solidFill>
              </a:rPr>
              <a:t>Dat gebeurt natuurlijk ook. Voorbeelden:</a:t>
            </a:r>
          </a:p>
          <a:p>
            <a:pPr eaLnBrk="1" hangingPunct="1"/>
            <a:r>
              <a:rPr lang="nl-NL" altLang="nl-NL" dirty="0">
                <a:solidFill>
                  <a:schemeClr val="tx1">
                    <a:lumMod val="75000"/>
                    <a:lumOff val="25000"/>
                  </a:schemeClr>
                </a:solidFill>
              </a:rPr>
              <a:t>Nederland heeft de meeste vluchtelingen van Europa.</a:t>
            </a:r>
          </a:p>
          <a:p>
            <a:pPr eaLnBrk="1" hangingPunct="1"/>
            <a:r>
              <a:rPr lang="nl-NL" altLang="nl-NL" dirty="0">
                <a:solidFill>
                  <a:schemeClr val="tx1">
                    <a:lumMod val="75000"/>
                    <a:lumOff val="25000"/>
                  </a:schemeClr>
                </a:solidFill>
              </a:rPr>
              <a:t>In het buitenland is alles beter</a:t>
            </a:r>
          </a:p>
          <a:p>
            <a:pPr eaLnBrk="1" hangingPunct="1"/>
            <a:r>
              <a:rPr lang="nl-NL" altLang="nl-NL" dirty="0">
                <a:solidFill>
                  <a:schemeClr val="tx1">
                    <a:lumMod val="75000"/>
                    <a:lumOff val="25000"/>
                  </a:schemeClr>
                </a:solidFill>
              </a:rPr>
              <a:t>Wij hebben de meeste wateroverlast</a:t>
            </a:r>
          </a:p>
          <a:p>
            <a:pPr eaLnBrk="1" hangingPunct="1"/>
            <a:r>
              <a:rPr lang="nl-NL" altLang="nl-NL" dirty="0">
                <a:solidFill>
                  <a:schemeClr val="tx1">
                    <a:lumMod val="75000"/>
                    <a:lumOff val="25000"/>
                  </a:schemeClr>
                </a:solidFill>
              </a:rPr>
              <a:t>Er zijn wel … doden gevallen!</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114528" cy="1163216"/>
          </a:xfrm>
        </p:spPr>
        <p:txBody>
          <a:bodyPr/>
          <a:lstStyle/>
          <a:p>
            <a:r>
              <a:rPr lang="nl-NL" dirty="0"/>
              <a:t>Nepnieuws: </a:t>
            </a:r>
            <a:br>
              <a:rPr lang="nl-NL" dirty="0"/>
            </a:br>
            <a:r>
              <a:rPr lang="nl-NL" dirty="0"/>
              <a:t>gewoon liegen</a:t>
            </a:r>
            <a:endParaRPr lang="nl-NL" dirty="0">
              <a:solidFill>
                <a:srgbClr val="009DD9"/>
              </a:solidFill>
            </a:endParaRPr>
          </a:p>
        </p:txBody>
      </p:sp>
    </p:spTree>
    <p:extLst>
      <p:ext uri="{BB962C8B-B14F-4D97-AF65-F5344CB8AC3E}">
        <p14:creationId xmlns:p14="http://schemas.microsoft.com/office/powerpoint/2010/main" val="1378343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8BD32C99-2692-897A-ADCA-1EBF925D775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796136" y="404664"/>
            <a:ext cx="2388500" cy="2016224"/>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492896"/>
            <a:ext cx="7346776" cy="4125193"/>
          </a:xfrm>
        </p:spPr>
        <p:txBody>
          <a:bodyPr/>
          <a:lstStyle/>
          <a:p>
            <a:pPr eaLnBrk="1" hangingPunct="1"/>
            <a:r>
              <a:rPr lang="nl-NL" altLang="nl-NL" dirty="0">
                <a:solidFill>
                  <a:schemeClr val="tx1">
                    <a:lumMod val="75000"/>
                    <a:lumOff val="25000"/>
                  </a:schemeClr>
                </a:solidFill>
              </a:rPr>
              <a:t>Hoe zou dat zijn bij twee vechtende landen? </a:t>
            </a:r>
          </a:p>
          <a:p>
            <a:pPr eaLnBrk="1" hangingPunct="1"/>
            <a:r>
              <a:rPr lang="nl-NL" altLang="nl-NL" dirty="0">
                <a:solidFill>
                  <a:schemeClr val="tx1">
                    <a:lumMod val="75000"/>
                    <a:lumOff val="25000"/>
                  </a:schemeClr>
                </a:solidFill>
              </a:rPr>
              <a:t>Wat denk je? Vertellen allebei de landen de waarheid? Over wie er begon, wie er burgers heeft gedood?</a:t>
            </a:r>
          </a:p>
          <a:p>
            <a:pPr eaLnBrk="1" hangingPunct="1"/>
            <a:r>
              <a:rPr lang="nl-NL" altLang="nl-NL" dirty="0">
                <a:solidFill>
                  <a:schemeClr val="tx1">
                    <a:lumMod val="75000"/>
                    <a:lumOff val="25000"/>
                  </a:schemeClr>
                </a:solidFill>
              </a:rPr>
              <a:t>Misschien het ene land wel, en het andere niet? </a:t>
            </a:r>
          </a:p>
          <a:p>
            <a:pPr eaLnBrk="1" hangingPunct="1"/>
            <a:r>
              <a:rPr lang="nl-NL" altLang="nl-NL" dirty="0">
                <a:solidFill>
                  <a:schemeClr val="tx1">
                    <a:lumMod val="75000"/>
                    <a:lumOff val="25000"/>
                  </a:schemeClr>
                </a:solidFill>
              </a:rPr>
              <a:t>Of allebei niet?</a:t>
            </a:r>
          </a:p>
          <a:p>
            <a:pPr eaLnBrk="1" hangingPunct="1"/>
            <a:r>
              <a:rPr lang="nl-NL" altLang="nl-NL" dirty="0">
                <a:solidFill>
                  <a:srgbClr val="009DD9"/>
                </a:solidFill>
              </a:rPr>
              <a:t>Wie moet je geloven? Hoe weet je dat?</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114528" cy="1163216"/>
          </a:xfrm>
        </p:spPr>
        <p:txBody>
          <a:bodyPr/>
          <a:lstStyle/>
          <a:p>
            <a:r>
              <a:rPr lang="nl-NL" b="1" dirty="0"/>
              <a:t>Wij</a:t>
            </a:r>
            <a:r>
              <a:rPr lang="nl-NL" dirty="0"/>
              <a:t> zijn de </a:t>
            </a:r>
            <a:r>
              <a:rPr lang="nl-NL" dirty="0" err="1"/>
              <a:t>goeien</a:t>
            </a:r>
            <a:r>
              <a:rPr lang="nl-NL" dirty="0"/>
              <a:t> </a:t>
            </a:r>
            <a:endParaRPr lang="nl-NL" dirty="0">
              <a:solidFill>
                <a:srgbClr val="009DD9"/>
              </a:solidFill>
            </a:endParaRPr>
          </a:p>
        </p:txBody>
      </p:sp>
    </p:spTree>
    <p:extLst>
      <p:ext uri="{BB962C8B-B14F-4D97-AF65-F5344CB8AC3E}">
        <p14:creationId xmlns:p14="http://schemas.microsoft.com/office/powerpoint/2010/main" val="683155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flipH="1">
            <a:off x="5770350" y="476672"/>
            <a:ext cx="2867332" cy="1944216"/>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404664"/>
            <a:ext cx="6348413" cy="1163216"/>
          </a:xfrm>
        </p:spPr>
        <p:txBody>
          <a:bodyPr/>
          <a:lstStyle/>
          <a:p>
            <a:r>
              <a:rPr lang="nl-NL" dirty="0"/>
              <a:t>Hoe weet ik of iets fake is?</a:t>
            </a: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1844824"/>
            <a:ext cx="6552728" cy="1512168"/>
          </a:xfrm>
        </p:spPr>
        <p:txBody>
          <a:bodyPr/>
          <a:lstStyle/>
          <a:p>
            <a:r>
              <a:rPr lang="nl-NL" dirty="0">
                <a:solidFill>
                  <a:schemeClr val="tx1">
                    <a:lumMod val="65000"/>
                    <a:lumOff val="35000"/>
                  </a:schemeClr>
                </a:solidFill>
                <a:ea typeface="+mn-lt"/>
                <a:cs typeface="+mn-lt"/>
              </a:rPr>
              <a:t>Je hoeft echt niet alles te geloven wat er langs              komt.</a:t>
            </a:r>
          </a:p>
          <a:p>
            <a:r>
              <a:rPr lang="nl-NL" dirty="0">
                <a:solidFill>
                  <a:schemeClr val="tx1">
                    <a:lumMod val="65000"/>
                    <a:lumOff val="35000"/>
                  </a:schemeClr>
                </a:solidFill>
                <a:ea typeface="+mn-lt"/>
                <a:cs typeface="+mn-lt"/>
              </a:rPr>
              <a:t>Je kan zelf wel wat uitzoeken:</a:t>
            </a:r>
          </a:p>
          <a:p>
            <a:pPr lvl="1"/>
            <a:r>
              <a:rPr lang="nl-NL" dirty="0">
                <a:solidFill>
                  <a:schemeClr val="tx1">
                    <a:lumMod val="65000"/>
                    <a:lumOff val="35000"/>
                  </a:schemeClr>
                </a:solidFill>
                <a:ea typeface="+mn-lt"/>
                <a:cs typeface="+mn-lt"/>
              </a:rPr>
              <a:t>Waar heb je het gevonden? Lijkt het een betrouwbare site? Wat is het voor een site?</a:t>
            </a:r>
          </a:p>
          <a:p>
            <a:pPr lvl="1"/>
            <a:r>
              <a:rPr lang="nl-NL" dirty="0">
                <a:solidFill>
                  <a:schemeClr val="tx1">
                    <a:lumMod val="65000"/>
                    <a:lumOff val="35000"/>
                  </a:schemeClr>
                </a:solidFill>
                <a:ea typeface="+mn-lt"/>
                <a:cs typeface="+mn-lt"/>
              </a:rPr>
              <a:t>Wat staat er nog meer over op andere pagina’s?</a:t>
            </a:r>
          </a:p>
          <a:p>
            <a:pPr lvl="1"/>
            <a:r>
              <a:rPr lang="nl-NL" dirty="0">
                <a:solidFill>
                  <a:schemeClr val="tx1">
                    <a:lumMod val="65000"/>
                    <a:lumOff val="35000"/>
                  </a:schemeClr>
                </a:solidFill>
                <a:ea typeface="+mn-lt"/>
                <a:cs typeface="+mn-lt"/>
              </a:rPr>
              <a:t>Wie heeft het geschreven? Wat weet je over die persoon?</a:t>
            </a:r>
          </a:p>
          <a:p>
            <a:pPr lvl="1"/>
            <a:r>
              <a:rPr lang="nl-NL" dirty="0">
                <a:solidFill>
                  <a:schemeClr val="tx1">
                    <a:lumMod val="65000"/>
                    <a:lumOff val="35000"/>
                  </a:schemeClr>
                </a:solidFill>
                <a:ea typeface="+mn-lt"/>
                <a:cs typeface="+mn-lt"/>
              </a:rPr>
              <a:t>Wordt er verwezen naar andere bronnen? Wie en wat dan?</a:t>
            </a:r>
          </a:p>
          <a:p>
            <a:pPr lvl="1"/>
            <a:r>
              <a:rPr lang="nl-NL" dirty="0">
                <a:solidFill>
                  <a:schemeClr val="tx1">
                    <a:lumMod val="65000"/>
                    <a:lumOff val="35000"/>
                  </a:schemeClr>
                </a:solidFill>
                <a:ea typeface="+mn-lt"/>
                <a:cs typeface="+mn-lt"/>
              </a:rPr>
              <a:t>Van wanneer is het bericht? </a:t>
            </a:r>
          </a:p>
          <a:p>
            <a:pPr lvl="1"/>
            <a:r>
              <a:rPr lang="nl-NL" dirty="0">
                <a:solidFill>
                  <a:schemeClr val="tx1">
                    <a:lumMod val="65000"/>
                    <a:lumOff val="35000"/>
                  </a:schemeClr>
                </a:solidFill>
                <a:ea typeface="+mn-lt"/>
                <a:cs typeface="+mn-lt"/>
              </a:rPr>
              <a:t>Zou het een grap kunnen zijn? Waarom?</a:t>
            </a:r>
          </a:p>
          <a:p>
            <a:pPr lvl="1"/>
            <a:r>
              <a:rPr lang="nl-NL" dirty="0">
                <a:solidFill>
                  <a:schemeClr val="tx1">
                    <a:lumMod val="65000"/>
                    <a:lumOff val="35000"/>
                  </a:schemeClr>
                </a:solidFill>
                <a:ea typeface="+mn-lt"/>
                <a:cs typeface="+mn-lt"/>
              </a:rPr>
              <a:t>Zou je  het graag willen geloven? Waarom?</a:t>
            </a:r>
          </a:p>
          <a:p>
            <a:pPr lvl="1"/>
            <a:r>
              <a:rPr lang="nl-NL" dirty="0">
                <a:solidFill>
                  <a:schemeClr val="tx1">
                    <a:lumMod val="65000"/>
                    <a:lumOff val="35000"/>
                  </a:schemeClr>
                </a:solidFill>
                <a:ea typeface="+mn-lt"/>
                <a:cs typeface="+mn-lt"/>
              </a:rPr>
              <a:t>Vraag aan een deskundige of raadpleeg andere sites</a:t>
            </a:r>
          </a:p>
          <a:p>
            <a:endParaRPr lang="nl-NL" dirty="0">
              <a:solidFill>
                <a:schemeClr val="tx1">
                  <a:lumMod val="65000"/>
                  <a:lumOff val="35000"/>
                </a:schemeClr>
              </a:solidFill>
              <a:ea typeface="+mn-lt"/>
              <a:cs typeface="+mn-lt"/>
            </a:endParaRPr>
          </a:p>
          <a:p>
            <a:pPr eaLnBrk="1" hangingPunct="1"/>
            <a:endParaRPr lang="nl-NL" altLang="nl-NL" dirty="0">
              <a:solidFill>
                <a:srgbClr val="009DD9"/>
              </a:solidFill>
            </a:endParaRPr>
          </a:p>
        </p:txBody>
      </p:sp>
    </p:spTree>
    <p:extLst>
      <p:ext uri="{BB962C8B-B14F-4D97-AF65-F5344CB8AC3E}">
        <p14:creationId xmlns:p14="http://schemas.microsoft.com/office/powerpoint/2010/main" val="3217731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7" name="Afbeelding 6">
            <a:extLst>
              <a:ext uri="{FF2B5EF4-FFF2-40B4-BE49-F238E27FC236}">
                <a16:creationId xmlns:a16="http://schemas.microsoft.com/office/drawing/2014/main" id="{DFEBE592-C32B-81CE-D7C2-1DB14E143ED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1</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1567813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altLang="nl-NL" sz="3600" dirty="0"/>
              <a:t>Les </a:t>
            </a:r>
            <a:r>
              <a:rPr lang="nl-NL" altLang="nl-NL" dirty="0"/>
              <a:t>2</a:t>
            </a:r>
            <a:r>
              <a:rPr lang="nl-NL" altLang="nl-NL" sz="3600" dirty="0"/>
              <a:t> </a:t>
            </a:r>
            <a:r>
              <a:rPr lang="nl-NL" altLang="nl-NL" sz="3200" dirty="0"/>
              <a:t>Fake Wetenschap</a:t>
            </a:r>
            <a:br>
              <a:rPr lang="nl-NL" altLang="nl-NL" sz="3200" dirty="0"/>
            </a:br>
            <a:r>
              <a:rPr lang="nl-NL" altLang="nl-NL" sz="2000" dirty="0"/>
              <a:t>Primair onderwijs (zie les 3 voor het VO)</a:t>
            </a:r>
            <a:br>
              <a:rPr lang="nl-NL" altLang="nl-NL" sz="3200" dirty="0"/>
            </a:br>
            <a:endParaRPr lang="nl-NL" sz="2000" dirty="0">
              <a:solidFill>
                <a:srgbClr val="94C357"/>
              </a:solidFill>
            </a:endParaRPr>
          </a:p>
        </p:txBody>
      </p:sp>
      <p:pic>
        <p:nvPicPr>
          <p:cNvPr id="3" name="Afbeelding 2">
            <a:extLst>
              <a:ext uri="{FF2B5EF4-FFF2-40B4-BE49-F238E27FC236}">
                <a16:creationId xmlns:a16="http://schemas.microsoft.com/office/drawing/2014/main" id="{47536CED-EDDA-40A4-B744-20BDEC85CD9B}"/>
              </a:ext>
            </a:extLst>
          </p:cNvPr>
          <p:cNvPicPr>
            <a:picLocks noChangeAspect="1"/>
          </p:cNvPicPr>
          <p:nvPr/>
        </p:nvPicPr>
        <p:blipFill>
          <a:blip r:embed="rId3"/>
          <a:stretch>
            <a:fillRect/>
          </a:stretch>
        </p:blipFill>
        <p:spPr>
          <a:xfrm>
            <a:off x="1871504" y="2420888"/>
            <a:ext cx="4328350" cy="2880320"/>
          </a:xfrm>
          <a:prstGeom prst="rect">
            <a:avLst/>
          </a:prstGeom>
        </p:spPr>
      </p:pic>
    </p:spTree>
    <p:extLst>
      <p:ext uri="{BB962C8B-B14F-4D97-AF65-F5344CB8AC3E}">
        <p14:creationId xmlns:p14="http://schemas.microsoft.com/office/powerpoint/2010/main" val="3636189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402560" cy="1163216"/>
          </a:xfrm>
        </p:spPr>
        <p:txBody>
          <a:bodyPr/>
          <a:lstStyle/>
          <a:p>
            <a:r>
              <a:rPr lang="nl-NL" sz="3200" dirty="0"/>
              <a:t>Voorbeeld van Fake Wetenschap: Zonnebrand</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1916832"/>
            <a:ext cx="3888432" cy="4125193"/>
          </a:xfrm>
        </p:spPr>
        <p:txBody>
          <a:bodyPr/>
          <a:lstStyle/>
          <a:p>
            <a:pPr marL="0" indent="0">
              <a:buNone/>
            </a:pPr>
            <a:r>
              <a:rPr lang="nl-NL" dirty="0">
                <a:solidFill>
                  <a:srgbClr val="94C357"/>
                </a:solidFill>
              </a:rPr>
              <a:t>Leerkracht: svp dit artikel (laten) voorlezen:</a:t>
            </a:r>
          </a:p>
          <a:p>
            <a:pPr marL="0" indent="0">
              <a:buNone/>
            </a:pPr>
            <a:endParaRPr lang="nl-NL" dirty="0">
              <a:solidFill>
                <a:srgbClr val="94C357"/>
              </a:solidFill>
            </a:endParaRPr>
          </a:p>
          <a:p>
            <a:r>
              <a:rPr lang="nl-NL" sz="1800" dirty="0">
                <a:solidFill>
                  <a:srgbClr val="009DD9"/>
                </a:solidFill>
              </a:rPr>
              <a:t>Is dit waar, of niet waar?</a:t>
            </a:r>
          </a:p>
          <a:p>
            <a:r>
              <a:rPr lang="nl-NL" sz="1800" dirty="0">
                <a:solidFill>
                  <a:srgbClr val="009DD9"/>
                </a:solidFill>
              </a:rPr>
              <a:t>En als je vader of moeder dit tegen je zouden vertellen?</a:t>
            </a:r>
          </a:p>
          <a:p>
            <a:r>
              <a:rPr lang="nl-NL" sz="1800" dirty="0">
                <a:solidFill>
                  <a:srgbClr val="009DD9"/>
                </a:solidFill>
              </a:rPr>
              <a:t>Of je beste vriend(in)?</a:t>
            </a:r>
          </a:p>
          <a:p>
            <a:r>
              <a:rPr lang="nl-NL" sz="1800" dirty="0">
                <a:solidFill>
                  <a:srgbClr val="009DD9"/>
                </a:solidFill>
              </a:rPr>
              <a:t>Of ik (de leerkracht)?</a:t>
            </a:r>
          </a:p>
          <a:p>
            <a:pPr>
              <a:buNone/>
            </a:pPr>
            <a:endParaRPr lang="nl-NL" dirty="0">
              <a:solidFill>
                <a:srgbClr val="FF0000"/>
              </a:solidFill>
              <a:ea typeface="+mn-lt"/>
              <a:cs typeface="+mn-lt"/>
            </a:endParaRPr>
          </a:p>
        </p:txBody>
      </p:sp>
      <p:pic>
        <p:nvPicPr>
          <p:cNvPr id="5" name="Afbeelding 4">
            <a:extLst>
              <a:ext uri="{FF2B5EF4-FFF2-40B4-BE49-F238E27FC236}">
                <a16:creationId xmlns:a16="http://schemas.microsoft.com/office/drawing/2014/main" id="{C232D4E8-003B-5F94-B973-BACF96C47F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088" y="116632"/>
            <a:ext cx="3677718" cy="6669360"/>
          </a:xfrm>
          <a:prstGeom prst="rect">
            <a:avLst/>
          </a:prstGeom>
        </p:spPr>
      </p:pic>
    </p:spTree>
    <p:extLst>
      <p:ext uri="{BB962C8B-B14F-4D97-AF65-F5344CB8AC3E}">
        <p14:creationId xmlns:p14="http://schemas.microsoft.com/office/powerpoint/2010/main" val="42502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516216" y="404664"/>
            <a:ext cx="953047" cy="1800201"/>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altLang="nl-NL" sz="3600" dirty="0"/>
              <a:t>Zonnebrand:</a:t>
            </a:r>
            <a:br>
              <a:rPr lang="nl-NL" altLang="nl-NL" sz="3600" dirty="0"/>
            </a:br>
            <a:r>
              <a:rPr lang="nl-NL" altLang="nl-NL" sz="3600" dirty="0"/>
              <a:t>Waar of niet waar?</a:t>
            </a: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060848"/>
            <a:ext cx="5904656" cy="3384376"/>
          </a:xfrm>
        </p:spPr>
        <p:txBody>
          <a:bodyPr/>
          <a:lstStyle/>
          <a:p>
            <a:r>
              <a:rPr lang="nl-NL" dirty="0">
                <a:solidFill>
                  <a:schemeClr val="tx1">
                    <a:lumMod val="65000"/>
                    <a:lumOff val="35000"/>
                  </a:schemeClr>
                </a:solidFill>
                <a:ea typeface="+mn-lt"/>
                <a:cs typeface="+mn-lt"/>
              </a:rPr>
              <a:t>Een filmpje met uitleg: </a:t>
            </a:r>
            <a:r>
              <a:rPr lang="nl-NL" dirty="0">
                <a:solidFill>
                  <a:schemeClr val="tx1">
                    <a:lumMod val="65000"/>
                    <a:lumOff val="35000"/>
                  </a:schemeClr>
                </a:solidFill>
                <a:ea typeface="+mn-lt"/>
                <a:cs typeface="+mn-lt"/>
                <a:hlinkClick r:id="rId4"/>
              </a:rPr>
              <a:t>https://youtu.be/KLg_hvknEvg  </a:t>
            </a:r>
            <a:r>
              <a:rPr lang="nl-NL" dirty="0">
                <a:solidFill>
                  <a:srgbClr val="94C357"/>
                </a:solidFill>
                <a:ea typeface="+mn-lt"/>
                <a:cs typeface="+mn-lt"/>
              </a:rPr>
              <a:t>(5:30 minuten)</a:t>
            </a:r>
          </a:p>
          <a:p>
            <a:endParaRPr lang="nl-NL" dirty="0">
              <a:solidFill>
                <a:srgbClr val="94C357"/>
              </a:solidFill>
              <a:ea typeface="+mn-lt"/>
              <a:cs typeface="+mn-lt"/>
            </a:endParaRPr>
          </a:p>
          <a:p>
            <a:r>
              <a:rPr lang="nl-NL" dirty="0">
                <a:solidFill>
                  <a:srgbClr val="009DD9"/>
                </a:solidFill>
                <a:ea typeface="+mn-lt"/>
                <a:cs typeface="+mn-lt"/>
              </a:rPr>
              <a:t>Maar: is dit nu WEL waar??</a:t>
            </a:r>
          </a:p>
          <a:p>
            <a:r>
              <a:rPr lang="nl-NL" dirty="0">
                <a:solidFill>
                  <a:srgbClr val="009DD9"/>
                </a:solidFill>
                <a:ea typeface="+mn-lt"/>
                <a:cs typeface="+mn-lt"/>
              </a:rPr>
              <a:t>Hoe weet je dat?</a:t>
            </a:r>
          </a:p>
          <a:p>
            <a:endParaRPr lang="nl-NL" dirty="0">
              <a:solidFill>
                <a:srgbClr val="009DD9"/>
              </a:solidFill>
              <a:ea typeface="+mn-lt"/>
              <a:cs typeface="+mn-lt"/>
            </a:endParaRPr>
          </a:p>
          <a:p>
            <a:r>
              <a:rPr lang="nl-NL" dirty="0">
                <a:solidFill>
                  <a:schemeClr val="tx1">
                    <a:lumMod val="65000"/>
                    <a:lumOff val="35000"/>
                  </a:schemeClr>
                </a:solidFill>
                <a:ea typeface="+mn-lt"/>
                <a:cs typeface="+mn-lt"/>
              </a:rPr>
              <a:t>Er zijn een aantal factoren die meespelen:</a:t>
            </a:r>
          </a:p>
          <a:p>
            <a:pPr lvl="1"/>
            <a:r>
              <a:rPr lang="nl-NL" sz="1800" dirty="0">
                <a:solidFill>
                  <a:schemeClr val="tx1">
                    <a:lumMod val="65000"/>
                    <a:lumOff val="35000"/>
                  </a:schemeClr>
                </a:solidFill>
                <a:ea typeface="+mn-lt"/>
                <a:cs typeface="+mn-lt"/>
              </a:rPr>
              <a:t>Is het een respectabele bron?</a:t>
            </a:r>
          </a:p>
          <a:p>
            <a:pPr lvl="1"/>
            <a:r>
              <a:rPr lang="nl-NL" sz="1800" dirty="0">
                <a:solidFill>
                  <a:schemeClr val="tx1">
                    <a:lumMod val="65000"/>
                    <a:lumOff val="35000"/>
                  </a:schemeClr>
                </a:solidFill>
                <a:ea typeface="+mn-lt"/>
                <a:cs typeface="+mn-lt"/>
              </a:rPr>
              <a:t>Is het te verifiëren? (te controleren)</a:t>
            </a:r>
          </a:p>
          <a:p>
            <a:endParaRPr lang="nl-NL" dirty="0">
              <a:solidFill>
                <a:schemeClr val="tx1">
                  <a:lumMod val="65000"/>
                  <a:lumOff val="35000"/>
                </a:schemeClr>
              </a:solidFill>
              <a:ea typeface="+mn-lt"/>
              <a:cs typeface="+mn-lt"/>
            </a:endParaRPr>
          </a:p>
          <a:p>
            <a:pPr eaLnBrk="1" hangingPunct="1"/>
            <a:endParaRPr lang="nl-NL" altLang="nl-NL" dirty="0">
              <a:solidFill>
                <a:srgbClr val="009DD9"/>
              </a:solidFill>
            </a:endParaRPr>
          </a:p>
        </p:txBody>
      </p:sp>
    </p:spTree>
    <p:extLst>
      <p:ext uri="{BB962C8B-B14F-4D97-AF65-F5344CB8AC3E}">
        <p14:creationId xmlns:p14="http://schemas.microsoft.com/office/powerpoint/2010/main" val="107237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382474"/>
            <a:ext cx="2448272" cy="3202733"/>
          </a:xfrm>
          <a:prstGeom prst="rect">
            <a:avLst/>
          </a:prstGeom>
        </p:spPr>
      </p:pic>
      <p:pic>
        <p:nvPicPr>
          <p:cNvPr id="5" name="Afbeelding 4" descr="Afbeelding met tekst, pentekening&#10;&#10;Automatisch gegenereerde beschrijving">
            <a:extLst>
              <a:ext uri="{FF2B5EF4-FFF2-40B4-BE49-F238E27FC236}">
                <a16:creationId xmlns:a16="http://schemas.microsoft.com/office/drawing/2014/main" id="{6BDDFDBD-F8CA-35FB-9E78-1A95B8C2B3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5024682"/>
            <a:ext cx="2376264" cy="2254404"/>
          </a:xfrm>
          <a:prstGeom prst="rect">
            <a:avLst/>
          </a:prstGeom>
        </p:spPr>
      </p:pic>
      <p:pic>
        <p:nvPicPr>
          <p:cNvPr id="14" name="Afbeelding 13">
            <a:extLst>
              <a:ext uri="{FF2B5EF4-FFF2-40B4-BE49-F238E27FC236}">
                <a16:creationId xmlns:a16="http://schemas.microsoft.com/office/drawing/2014/main" id="{C7500F99-C6ED-C880-2660-C58AA057916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Hoe werkt het?</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11560" y="1484784"/>
            <a:ext cx="6348413" cy="4125193"/>
          </a:xfrm>
        </p:spPr>
        <p:txBody>
          <a:bodyPr/>
          <a:lstStyle/>
          <a:p>
            <a:r>
              <a:rPr lang="nl-NL" altLang="nl-NL" dirty="0">
                <a:solidFill>
                  <a:schemeClr val="tx1">
                    <a:lumMod val="75000"/>
                    <a:lumOff val="25000"/>
                  </a:schemeClr>
                </a:solidFill>
              </a:rPr>
              <a:t>Dingen die Erasmus zelf heeft geschreven zijn </a:t>
            </a:r>
            <a:br>
              <a:rPr lang="nl-NL" altLang="nl-NL" dirty="0">
                <a:solidFill>
                  <a:schemeClr val="tx1">
                    <a:lumMod val="75000"/>
                    <a:lumOff val="25000"/>
                  </a:schemeClr>
                </a:solidFill>
              </a:rPr>
            </a:br>
            <a:r>
              <a:rPr lang="nl-NL" altLang="nl-NL" dirty="0">
                <a:solidFill>
                  <a:schemeClr val="tx1">
                    <a:lumMod val="75000"/>
                    <a:lumOff val="25000"/>
                  </a:schemeClr>
                </a:solidFill>
              </a:rPr>
              <a:t>in de tekst herkenbaar aan de donkergroene </a:t>
            </a:r>
            <a:br>
              <a:rPr lang="nl-NL" altLang="nl-NL" dirty="0">
                <a:solidFill>
                  <a:schemeClr val="tx1">
                    <a:lumMod val="75000"/>
                    <a:lumOff val="25000"/>
                  </a:schemeClr>
                </a:solidFill>
              </a:rPr>
            </a:br>
            <a:r>
              <a:rPr lang="nl-NL" altLang="nl-NL" dirty="0">
                <a:solidFill>
                  <a:schemeClr val="tx1">
                    <a:lumMod val="75000"/>
                    <a:lumOff val="25000"/>
                  </a:schemeClr>
                </a:solidFill>
              </a:rPr>
              <a:t>kleur. Zo dus:</a:t>
            </a:r>
            <a:br>
              <a:rPr lang="nl-NL" altLang="nl-NL" dirty="0">
                <a:solidFill>
                  <a:schemeClr val="tx1">
                    <a:lumMod val="75000"/>
                    <a:lumOff val="25000"/>
                  </a:schemeClr>
                </a:solidFill>
              </a:rPr>
            </a:br>
            <a:r>
              <a:rPr lang="nl-NL" altLang="nl-NL" i="1" dirty="0">
                <a:solidFill>
                  <a:srgbClr val="1E7F4B"/>
                </a:solidFill>
              </a:rPr>
              <a:t>“Het onderwijs zal het begrip, de verdraagzaamheid en</a:t>
            </a:r>
            <a:br>
              <a:rPr lang="nl-NL" altLang="nl-NL" i="1" dirty="0">
                <a:solidFill>
                  <a:srgbClr val="1E7F4B"/>
                </a:solidFill>
              </a:rPr>
            </a:br>
            <a:r>
              <a:rPr lang="nl-NL" altLang="nl-NL" i="1" dirty="0">
                <a:solidFill>
                  <a:srgbClr val="1E7F4B"/>
                </a:solidFill>
              </a:rPr>
              <a:t>de vriendschap van alle landen, rassen of godsdienstige</a:t>
            </a:r>
            <a:br>
              <a:rPr lang="nl-NL" altLang="nl-NL" i="1" dirty="0">
                <a:solidFill>
                  <a:srgbClr val="1E7F4B"/>
                </a:solidFill>
              </a:rPr>
            </a:br>
            <a:r>
              <a:rPr lang="nl-NL" altLang="nl-NL" i="1" dirty="0">
                <a:solidFill>
                  <a:srgbClr val="1E7F4B"/>
                </a:solidFill>
              </a:rPr>
              <a:t>groepen bevorderen!”</a:t>
            </a:r>
          </a:p>
          <a:p>
            <a:endParaRPr lang="nl-NL" altLang="nl-NL" i="1" dirty="0">
              <a:solidFill>
                <a:srgbClr val="1E7F4B"/>
              </a:solidFill>
            </a:endParaRPr>
          </a:p>
          <a:p>
            <a:r>
              <a:rPr lang="nl-NL" altLang="nl-NL" dirty="0">
                <a:solidFill>
                  <a:schemeClr val="tx1">
                    <a:lumMod val="75000"/>
                    <a:lumOff val="25000"/>
                  </a:schemeClr>
                </a:solidFill>
              </a:rPr>
              <a:t>Instructies aan de leerkracht staan in lichtgroen, bijv.:</a:t>
            </a:r>
            <a:br>
              <a:rPr lang="nl-NL" altLang="nl-NL" dirty="0">
                <a:solidFill>
                  <a:schemeClr val="tx1">
                    <a:lumMod val="75000"/>
                    <a:lumOff val="25000"/>
                  </a:schemeClr>
                </a:solidFill>
              </a:rPr>
            </a:br>
            <a:r>
              <a:rPr lang="nl-NL" altLang="nl-NL" dirty="0">
                <a:solidFill>
                  <a:srgbClr val="94C357"/>
                </a:solidFill>
              </a:rPr>
              <a:t>Bij deze sheet past actieve werkvorm “</a:t>
            </a:r>
            <a:r>
              <a:rPr lang="nl-NL" altLang="nl-NL" dirty="0" err="1">
                <a:solidFill>
                  <a:srgbClr val="94C357"/>
                </a:solidFill>
              </a:rPr>
              <a:t>xyz</a:t>
            </a:r>
            <a:r>
              <a:rPr lang="nl-NL" altLang="nl-NL" dirty="0">
                <a:solidFill>
                  <a:srgbClr val="94C357"/>
                </a:solidFill>
              </a:rPr>
              <a:t>”</a:t>
            </a:r>
          </a:p>
          <a:p>
            <a:r>
              <a:rPr lang="nl-NL" altLang="nl-NL" dirty="0">
                <a:solidFill>
                  <a:srgbClr val="94C357"/>
                </a:solidFill>
              </a:rPr>
              <a:t>Leerkracht: zie voor actieve werkvormen de site </a:t>
            </a:r>
            <a:r>
              <a:rPr lang="nl-NL" altLang="nl-NL" dirty="0">
                <a:solidFill>
                  <a:srgbClr val="94C357"/>
                </a:solidFill>
                <a:hlinkClick r:id="rId5">
                  <a:extLst>
                    <a:ext uri="{A12FA001-AC4F-418D-AE19-62706E023703}">
                      <ahyp:hlinkClr xmlns:ahyp="http://schemas.microsoft.com/office/drawing/2018/hyperlinkcolor" val="tx"/>
                    </a:ext>
                  </a:extLst>
                </a:hlinkClick>
              </a:rPr>
              <a:t>www.huisvanerasmus.nl</a:t>
            </a:r>
            <a:r>
              <a:rPr lang="nl-NL" altLang="nl-NL" dirty="0">
                <a:solidFill>
                  <a:srgbClr val="94C357"/>
                </a:solidFill>
              </a:rPr>
              <a:t> </a:t>
            </a:r>
          </a:p>
          <a:p>
            <a:endParaRPr lang="nl-NL" altLang="nl-NL" i="1" dirty="0">
              <a:solidFill>
                <a:srgbClr val="1E7F4B"/>
              </a:solidFill>
            </a:endParaRPr>
          </a:p>
          <a:p>
            <a:r>
              <a:rPr lang="nl-NL" altLang="nl-NL" dirty="0">
                <a:solidFill>
                  <a:schemeClr val="tx1">
                    <a:lumMod val="75000"/>
                    <a:lumOff val="25000"/>
                  </a:schemeClr>
                </a:solidFill>
              </a:rPr>
              <a:t>Vragen voor de leerlingen zijn steeds blauw gekleurd. Zo dus: </a:t>
            </a:r>
            <a:r>
              <a:rPr lang="nl-NL" altLang="nl-NL" dirty="0">
                <a:solidFill>
                  <a:srgbClr val="009DD9"/>
                </a:solidFill>
              </a:rPr>
              <a:t>Welke afspraken zijn daarvoor nodig?</a:t>
            </a:r>
          </a:p>
        </p:txBody>
      </p:sp>
    </p:spTree>
    <p:extLst>
      <p:ext uri="{BB962C8B-B14F-4D97-AF65-F5344CB8AC3E}">
        <p14:creationId xmlns:p14="http://schemas.microsoft.com/office/powerpoint/2010/main" val="2660557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5A97F4FD-0BDD-8A66-D7F6-2316C5211D0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99392"/>
            <a:ext cx="2520281" cy="2685047"/>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altLang="nl-NL" sz="3600" dirty="0"/>
              <a:t>Oorzaak en gevolg:</a:t>
            </a:r>
            <a:br>
              <a:rPr lang="nl-NL" altLang="nl-NL" sz="3600" dirty="0"/>
            </a:br>
            <a:r>
              <a:rPr lang="nl-NL" altLang="nl-NL" sz="3600" dirty="0"/>
              <a:t>dit komt door dat! -1</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492896"/>
            <a:ext cx="6696744" cy="3384376"/>
          </a:xfrm>
        </p:spPr>
        <p:txBody>
          <a:bodyPr/>
          <a:lstStyle/>
          <a:p>
            <a:r>
              <a:rPr lang="nl-NL" dirty="0">
                <a:solidFill>
                  <a:schemeClr val="tx1">
                    <a:lumMod val="65000"/>
                    <a:lumOff val="35000"/>
                  </a:schemeClr>
                </a:solidFill>
                <a:ea typeface="+mn-lt"/>
                <a:cs typeface="+mn-lt"/>
              </a:rPr>
              <a:t>Doen alsof dingen die niks met elkaar te maken hebben oorzaak en gevolg zijn. </a:t>
            </a:r>
          </a:p>
          <a:p>
            <a:r>
              <a:rPr lang="nl-NL" dirty="0">
                <a:solidFill>
                  <a:schemeClr val="tx1">
                    <a:lumMod val="65000"/>
                    <a:lumOff val="35000"/>
                  </a:schemeClr>
                </a:solidFill>
                <a:ea typeface="+mn-lt"/>
                <a:cs typeface="+mn-lt"/>
              </a:rPr>
              <a:t>Voorbeeldje: Vroeg in de ochtend kraait de haan, en de zon komt op. </a:t>
            </a:r>
          </a:p>
          <a:p>
            <a:r>
              <a:rPr lang="nl-NL" dirty="0">
                <a:solidFill>
                  <a:schemeClr val="tx1">
                    <a:lumMod val="65000"/>
                    <a:lumOff val="35000"/>
                  </a:schemeClr>
                </a:solidFill>
                <a:ea typeface="+mn-lt"/>
                <a:cs typeface="+mn-lt"/>
              </a:rPr>
              <a:t>Dus de zon komt op ómdat de haan kraait! Oorzaak en gevolg …</a:t>
            </a:r>
          </a:p>
          <a:p>
            <a:r>
              <a:rPr lang="nl-NL" dirty="0">
                <a:solidFill>
                  <a:srgbClr val="009DD9"/>
                </a:solidFill>
                <a:ea typeface="+mn-lt"/>
                <a:cs typeface="+mn-lt"/>
              </a:rPr>
              <a:t>Onzin of echt waar?  </a:t>
            </a:r>
            <a:endParaRPr lang="nl-NL" dirty="0">
              <a:solidFill>
                <a:schemeClr val="tx1">
                  <a:lumMod val="65000"/>
                  <a:lumOff val="35000"/>
                </a:schemeClr>
              </a:solidFill>
              <a:ea typeface="+mn-lt"/>
              <a:cs typeface="+mn-lt"/>
            </a:endParaRPr>
          </a:p>
          <a:p>
            <a:endParaRPr lang="nl-NL" dirty="0">
              <a:solidFill>
                <a:schemeClr val="tx1">
                  <a:lumMod val="65000"/>
                  <a:lumOff val="35000"/>
                </a:schemeClr>
              </a:solidFill>
              <a:ea typeface="+mn-lt"/>
              <a:cs typeface="+mn-lt"/>
            </a:endParaRPr>
          </a:p>
          <a:p>
            <a:pPr eaLnBrk="1" hangingPunct="1"/>
            <a:endParaRPr lang="nl-NL" altLang="nl-NL" dirty="0">
              <a:solidFill>
                <a:srgbClr val="009DD9"/>
              </a:solidFill>
            </a:endParaRPr>
          </a:p>
        </p:txBody>
      </p:sp>
    </p:spTree>
    <p:extLst>
      <p:ext uri="{BB962C8B-B14F-4D97-AF65-F5344CB8AC3E}">
        <p14:creationId xmlns:p14="http://schemas.microsoft.com/office/powerpoint/2010/main" val="391539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8FC6A76-B7EA-CF53-595A-972ED6574C1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23450" y="476672"/>
            <a:ext cx="3404338" cy="180020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altLang="nl-NL" sz="3600" dirty="0"/>
              <a:t>Oorzaak en gevolg:</a:t>
            </a:r>
            <a:br>
              <a:rPr lang="nl-NL" altLang="nl-NL" sz="3600" dirty="0"/>
            </a:br>
            <a:r>
              <a:rPr lang="nl-NL" altLang="nl-NL" sz="3600" dirty="0"/>
              <a:t>dit komt door dat! -2</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492896"/>
            <a:ext cx="6696744" cy="3384376"/>
          </a:xfrm>
        </p:spPr>
        <p:txBody>
          <a:bodyPr/>
          <a:lstStyle/>
          <a:p>
            <a:r>
              <a:rPr lang="nl-NL" dirty="0">
                <a:solidFill>
                  <a:schemeClr val="tx1">
                    <a:lumMod val="65000"/>
                    <a:lumOff val="35000"/>
                  </a:schemeClr>
                </a:solidFill>
                <a:ea typeface="+mn-lt"/>
                <a:cs typeface="+mn-lt"/>
              </a:rPr>
              <a:t>Maar soms hebben dingen wel met elkaar te maken, </a:t>
            </a:r>
          </a:p>
          <a:p>
            <a:r>
              <a:rPr lang="nl-NL" dirty="0">
                <a:solidFill>
                  <a:schemeClr val="tx1">
                    <a:lumMod val="65000"/>
                    <a:lumOff val="35000"/>
                  </a:schemeClr>
                </a:solidFill>
                <a:ea typeface="+mn-lt"/>
                <a:cs typeface="+mn-lt"/>
              </a:rPr>
              <a:t>Zoals het feit dat er meer zieken zijn in de buurt van een grote vervuilende fabriek.</a:t>
            </a:r>
          </a:p>
          <a:p>
            <a:endParaRPr lang="nl-NL" dirty="0">
              <a:solidFill>
                <a:schemeClr val="tx1">
                  <a:lumMod val="75000"/>
                  <a:lumOff val="25000"/>
                </a:schemeClr>
              </a:solidFill>
              <a:ea typeface="+mn-lt"/>
              <a:cs typeface="+mn-lt"/>
            </a:endParaRPr>
          </a:p>
          <a:p>
            <a:r>
              <a:rPr lang="nl-NL" dirty="0">
                <a:solidFill>
                  <a:schemeClr val="tx1">
                    <a:lumMod val="65000"/>
                    <a:lumOff val="35000"/>
                  </a:schemeClr>
                </a:solidFill>
                <a:ea typeface="+mn-lt"/>
                <a:cs typeface="+mn-lt"/>
              </a:rPr>
              <a:t>Misschien word je bang gemaakt </a:t>
            </a:r>
          </a:p>
          <a:p>
            <a:r>
              <a:rPr lang="nl-NL" dirty="0">
                <a:solidFill>
                  <a:schemeClr val="tx1">
                    <a:lumMod val="65000"/>
                    <a:lumOff val="35000"/>
                  </a:schemeClr>
                </a:solidFill>
                <a:ea typeface="+mn-lt"/>
                <a:cs typeface="+mn-lt"/>
              </a:rPr>
              <a:t>als je dit doet, eet, of slikt, gebeurt er dat …</a:t>
            </a:r>
          </a:p>
          <a:p>
            <a:r>
              <a:rPr lang="nl-NL" dirty="0">
                <a:solidFill>
                  <a:srgbClr val="009DD9"/>
                </a:solidFill>
                <a:ea typeface="+mn-lt"/>
                <a:cs typeface="+mn-lt"/>
              </a:rPr>
              <a:t>Hoe weet je nou of dat waar is of niet?</a:t>
            </a:r>
          </a:p>
          <a:p>
            <a:endParaRPr lang="nl-NL" dirty="0">
              <a:solidFill>
                <a:schemeClr val="tx1">
                  <a:lumMod val="65000"/>
                  <a:lumOff val="35000"/>
                </a:schemeClr>
              </a:solidFill>
              <a:ea typeface="+mn-lt"/>
              <a:cs typeface="+mn-lt"/>
            </a:endParaRPr>
          </a:p>
          <a:p>
            <a:pPr eaLnBrk="1" hangingPunct="1"/>
            <a:endParaRPr lang="nl-NL" altLang="nl-NL" dirty="0">
              <a:solidFill>
                <a:srgbClr val="009DD9"/>
              </a:solidFill>
            </a:endParaRPr>
          </a:p>
        </p:txBody>
      </p:sp>
    </p:spTree>
    <p:extLst>
      <p:ext uri="{BB962C8B-B14F-4D97-AF65-F5344CB8AC3E}">
        <p14:creationId xmlns:p14="http://schemas.microsoft.com/office/powerpoint/2010/main" val="577168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9B1FB2-1581-445B-7789-D249DEF99EE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61165" y="836712"/>
            <a:ext cx="1914600" cy="1512168"/>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620688"/>
            <a:ext cx="4680520" cy="1163216"/>
          </a:xfrm>
        </p:spPr>
        <p:txBody>
          <a:bodyPr/>
          <a:lstStyle/>
          <a:p>
            <a:r>
              <a:rPr lang="nl-NL" altLang="nl-NL" sz="3600" dirty="0"/>
              <a:t>Neppe of echte wetenschap?</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492896"/>
            <a:ext cx="6696744" cy="3384376"/>
          </a:xfrm>
        </p:spPr>
        <p:txBody>
          <a:bodyPr/>
          <a:lstStyle/>
          <a:p>
            <a:r>
              <a:rPr lang="nl-NL" dirty="0">
                <a:solidFill>
                  <a:schemeClr val="tx1">
                    <a:lumMod val="75000"/>
                    <a:lumOff val="25000"/>
                  </a:schemeClr>
                </a:solidFill>
                <a:ea typeface="+mn-lt"/>
                <a:cs typeface="+mn-lt"/>
              </a:rPr>
              <a:t>Voor we over nep wetenschap gaan praten, moeten we eerst eens kijken wat wetenschap eigenlijk is.</a:t>
            </a:r>
          </a:p>
          <a:p>
            <a:endParaRPr lang="nl-NL" dirty="0">
              <a:solidFill>
                <a:schemeClr val="tx1">
                  <a:lumMod val="75000"/>
                  <a:lumOff val="25000"/>
                </a:schemeClr>
              </a:solidFill>
              <a:ea typeface="+mn-lt"/>
              <a:cs typeface="+mn-lt"/>
            </a:endParaRPr>
          </a:p>
          <a:p>
            <a:r>
              <a:rPr lang="nl-NL" dirty="0">
                <a:solidFill>
                  <a:schemeClr val="tx1">
                    <a:lumMod val="75000"/>
                    <a:lumOff val="25000"/>
                  </a:schemeClr>
                </a:solidFill>
                <a:ea typeface="+mn-lt"/>
                <a:cs typeface="+mn-lt"/>
              </a:rPr>
              <a:t>Je kunt niet alles zomaar wetenschap noemen. </a:t>
            </a:r>
          </a:p>
          <a:p>
            <a:r>
              <a:rPr lang="nl-NL" dirty="0">
                <a:solidFill>
                  <a:schemeClr val="tx1">
                    <a:lumMod val="75000"/>
                    <a:lumOff val="25000"/>
                  </a:schemeClr>
                </a:solidFill>
                <a:ea typeface="+mn-lt"/>
                <a:cs typeface="+mn-lt"/>
              </a:rPr>
              <a:t>Er moet eerst heel veel en goed onderzoek gedaan worden.</a:t>
            </a:r>
          </a:p>
          <a:p>
            <a:r>
              <a:rPr lang="nl-NL" dirty="0">
                <a:solidFill>
                  <a:schemeClr val="tx1">
                    <a:lumMod val="75000"/>
                    <a:lumOff val="25000"/>
                  </a:schemeClr>
                </a:solidFill>
                <a:ea typeface="+mn-lt"/>
                <a:cs typeface="+mn-lt"/>
              </a:rPr>
              <a:t>Meten is weten!</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2646080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9B1FB2-1581-445B-7789-D249DEF99EE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812480" y="703800"/>
            <a:ext cx="2431928" cy="1371607"/>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620688"/>
            <a:ext cx="4680520" cy="1163216"/>
          </a:xfrm>
        </p:spPr>
        <p:txBody>
          <a:bodyPr/>
          <a:lstStyle/>
          <a:p>
            <a:r>
              <a:rPr lang="nl-NL" altLang="nl-NL" sz="3600" dirty="0"/>
              <a:t>Dat onderzoeken we zelf even:</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492896"/>
            <a:ext cx="6696744" cy="3384376"/>
          </a:xfrm>
        </p:spPr>
        <p:txBody>
          <a:bodyPr/>
          <a:lstStyle/>
          <a:p>
            <a:pPr>
              <a:spcAft>
                <a:spcPts val="1800"/>
              </a:spcAft>
            </a:pPr>
            <a:r>
              <a:rPr lang="nl-NL" dirty="0">
                <a:solidFill>
                  <a:srgbClr val="009DD9"/>
                </a:solidFill>
                <a:ea typeface="+mn-lt"/>
                <a:cs typeface="+mn-lt"/>
              </a:rPr>
              <a:t>Hoe kun je onderzoeken of het waar is?</a:t>
            </a:r>
          </a:p>
          <a:p>
            <a:pPr>
              <a:spcAft>
                <a:spcPts val="1800"/>
              </a:spcAft>
            </a:pPr>
            <a:r>
              <a:rPr lang="nl-NL" dirty="0">
                <a:solidFill>
                  <a:srgbClr val="009DD9"/>
                </a:solidFill>
                <a:ea typeface="+mn-lt"/>
                <a:cs typeface="+mn-lt"/>
              </a:rPr>
              <a:t>Waar let je op als je fake nieuws gaat checken?</a:t>
            </a:r>
          </a:p>
          <a:p>
            <a:pPr>
              <a:spcAft>
                <a:spcPts val="1800"/>
              </a:spcAft>
            </a:pPr>
            <a:r>
              <a:rPr lang="nl-NL" dirty="0">
                <a:solidFill>
                  <a:srgbClr val="009DD9"/>
                </a:solidFill>
                <a:ea typeface="+mn-lt"/>
                <a:cs typeface="+mn-lt"/>
              </a:rPr>
              <a:t>Welke vragen kun je stellen?</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181706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9B1FB2-1581-445B-7789-D249DEF99EE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476672"/>
            <a:ext cx="2448272" cy="2034171"/>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620688"/>
            <a:ext cx="4680520" cy="1163216"/>
          </a:xfrm>
        </p:spPr>
        <p:txBody>
          <a:bodyPr/>
          <a:lstStyle/>
          <a:p>
            <a:r>
              <a:rPr lang="nl-NL" altLang="nl-NL" sz="3600" dirty="0"/>
              <a:t>Nu zelf op onderzoek</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844824"/>
            <a:ext cx="6840760" cy="3384376"/>
          </a:xfrm>
        </p:spPr>
        <p:txBody>
          <a:bodyPr/>
          <a:lstStyle/>
          <a:p>
            <a:pPr>
              <a:spcAft>
                <a:spcPts val="1800"/>
              </a:spcAft>
            </a:pPr>
            <a:r>
              <a:rPr lang="nl-NL" dirty="0">
                <a:solidFill>
                  <a:schemeClr val="tx1">
                    <a:lumMod val="75000"/>
                    <a:lumOff val="25000"/>
                  </a:schemeClr>
                </a:solidFill>
                <a:ea typeface="+mn-lt"/>
                <a:cs typeface="+mn-lt"/>
              </a:rPr>
              <a:t>Mensen met grote voeten kunnen verder                             springen dan mensen met kleine voeten. </a:t>
            </a:r>
          </a:p>
          <a:p>
            <a:pPr lvl="1">
              <a:spcBef>
                <a:spcPts val="0"/>
              </a:spcBef>
              <a:spcAft>
                <a:spcPts val="0"/>
              </a:spcAft>
            </a:pPr>
            <a:r>
              <a:rPr lang="nl-NL" sz="1800" dirty="0">
                <a:solidFill>
                  <a:srgbClr val="009DD9"/>
                </a:solidFill>
                <a:ea typeface="+mn-lt"/>
                <a:cs typeface="+mn-lt"/>
              </a:rPr>
              <a:t>Wat denken jullie, waar of niet waar?</a:t>
            </a:r>
          </a:p>
          <a:p>
            <a:pPr lvl="1">
              <a:spcBef>
                <a:spcPts val="0"/>
              </a:spcBef>
              <a:spcAft>
                <a:spcPts val="0"/>
              </a:spcAft>
            </a:pPr>
            <a:r>
              <a:rPr lang="nl-NL" sz="1800" dirty="0">
                <a:solidFill>
                  <a:srgbClr val="009DD9"/>
                </a:solidFill>
                <a:ea typeface="+mn-lt"/>
                <a:cs typeface="+mn-lt"/>
              </a:rPr>
              <a:t>Hoe zouden jullie dat onderzoeken?</a:t>
            </a:r>
          </a:p>
          <a:p>
            <a:pPr>
              <a:spcAft>
                <a:spcPts val="1800"/>
              </a:spcAft>
            </a:pPr>
            <a:r>
              <a:rPr lang="nl-NL" dirty="0">
                <a:solidFill>
                  <a:schemeClr val="tx1">
                    <a:lumMod val="75000"/>
                    <a:lumOff val="25000"/>
                  </a:schemeClr>
                </a:solidFill>
                <a:ea typeface="+mn-lt"/>
                <a:cs typeface="+mn-lt"/>
              </a:rPr>
              <a:t>Kleinere mensen hebben hogere stemmen dan lange mensen.</a:t>
            </a:r>
          </a:p>
          <a:p>
            <a:pPr lvl="1">
              <a:spcBef>
                <a:spcPts val="0"/>
              </a:spcBef>
              <a:spcAft>
                <a:spcPts val="0"/>
              </a:spcAft>
            </a:pPr>
            <a:r>
              <a:rPr lang="nl-NL" sz="1800" dirty="0">
                <a:solidFill>
                  <a:srgbClr val="009DD9"/>
                </a:solidFill>
                <a:ea typeface="+mn-lt"/>
                <a:cs typeface="+mn-lt"/>
              </a:rPr>
              <a:t>Wat denken jullie, waar of niet waar? </a:t>
            </a:r>
          </a:p>
          <a:p>
            <a:pPr lvl="1">
              <a:spcBef>
                <a:spcPts val="0"/>
              </a:spcBef>
              <a:spcAft>
                <a:spcPts val="0"/>
              </a:spcAft>
            </a:pPr>
            <a:r>
              <a:rPr lang="nl-NL" sz="1800" dirty="0">
                <a:solidFill>
                  <a:srgbClr val="009DD9"/>
                </a:solidFill>
                <a:ea typeface="+mn-lt"/>
                <a:cs typeface="+mn-lt"/>
              </a:rPr>
              <a:t>Hoe zouden jullie dat onderzoeken?</a:t>
            </a:r>
          </a:p>
          <a:p>
            <a:pPr>
              <a:spcAft>
                <a:spcPts val="1800"/>
              </a:spcAft>
            </a:pPr>
            <a:r>
              <a:rPr lang="nl-NL" dirty="0">
                <a:solidFill>
                  <a:schemeClr val="tx1">
                    <a:lumMod val="75000"/>
                    <a:lumOff val="25000"/>
                  </a:schemeClr>
                </a:solidFill>
                <a:ea typeface="+mn-lt"/>
                <a:cs typeface="+mn-lt"/>
              </a:rPr>
              <a:t>Mensen die in het voorjaar geboren worden, zijn op hun 12e jaar langer dan mensen die in de herfst geboren zijn.</a:t>
            </a:r>
          </a:p>
          <a:p>
            <a:pPr lvl="1">
              <a:spcBef>
                <a:spcPts val="0"/>
              </a:spcBef>
              <a:spcAft>
                <a:spcPts val="0"/>
              </a:spcAft>
            </a:pPr>
            <a:r>
              <a:rPr lang="nl-NL" sz="1800" dirty="0">
                <a:solidFill>
                  <a:srgbClr val="009DD9"/>
                </a:solidFill>
                <a:ea typeface="+mn-lt"/>
                <a:cs typeface="+mn-lt"/>
              </a:rPr>
              <a:t>Wat denken jullie, waar of niet waar?</a:t>
            </a:r>
          </a:p>
          <a:p>
            <a:pPr lvl="1">
              <a:spcBef>
                <a:spcPts val="0"/>
              </a:spcBef>
              <a:spcAft>
                <a:spcPts val="0"/>
              </a:spcAft>
            </a:pPr>
            <a:r>
              <a:rPr lang="nl-NL" sz="1800" dirty="0">
                <a:solidFill>
                  <a:srgbClr val="009DD9"/>
                </a:solidFill>
                <a:ea typeface="+mn-lt"/>
                <a:cs typeface="+mn-lt"/>
              </a:rPr>
              <a:t>Hoe zouden jullie dat onderzoeken?</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420666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9B1FB2-1581-445B-7789-D249DEF99EE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476672"/>
            <a:ext cx="2448272" cy="1935187"/>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620688"/>
            <a:ext cx="4680520" cy="1163216"/>
          </a:xfrm>
        </p:spPr>
        <p:txBody>
          <a:bodyPr/>
          <a:lstStyle/>
          <a:p>
            <a:r>
              <a:rPr lang="nl-NL" altLang="nl-NL" sz="3600" dirty="0"/>
              <a:t>En nog meer vragen</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467544" y="1916832"/>
            <a:ext cx="7128792" cy="3384376"/>
          </a:xfrm>
        </p:spPr>
        <p:txBody>
          <a:bodyPr/>
          <a:lstStyle/>
          <a:p>
            <a:pPr>
              <a:spcBef>
                <a:spcPts val="0"/>
              </a:spcBef>
              <a:spcAft>
                <a:spcPts val="0"/>
              </a:spcAft>
            </a:pPr>
            <a:r>
              <a:rPr lang="nl-NL" dirty="0">
                <a:solidFill>
                  <a:srgbClr val="3057A1"/>
                </a:solidFill>
                <a:ea typeface="+mn-lt"/>
                <a:cs typeface="+mn-lt"/>
              </a:rPr>
              <a:t>Over gezondheid</a:t>
            </a:r>
          </a:p>
          <a:p>
            <a:pPr>
              <a:spcBef>
                <a:spcPts val="0"/>
              </a:spcBef>
              <a:spcAft>
                <a:spcPts val="0"/>
              </a:spcAft>
            </a:pPr>
            <a:r>
              <a:rPr lang="nl-NL" dirty="0">
                <a:solidFill>
                  <a:schemeClr val="tx1">
                    <a:lumMod val="75000"/>
                    <a:lumOff val="25000"/>
                  </a:schemeClr>
                </a:solidFill>
                <a:ea typeface="+mn-lt"/>
                <a:cs typeface="+mn-lt"/>
              </a:rPr>
              <a:t>Van veel te veel water drinken kun je heel ziek worden </a:t>
            </a:r>
          </a:p>
          <a:p>
            <a:pPr>
              <a:spcBef>
                <a:spcPts val="0"/>
              </a:spcBef>
              <a:spcAft>
                <a:spcPts val="0"/>
              </a:spcAft>
            </a:pPr>
            <a:r>
              <a:rPr lang="nl-NL" dirty="0">
                <a:solidFill>
                  <a:schemeClr val="tx1">
                    <a:lumMod val="75000"/>
                    <a:lumOff val="25000"/>
                  </a:schemeClr>
                </a:solidFill>
                <a:ea typeface="+mn-lt"/>
                <a:cs typeface="+mn-lt"/>
              </a:rPr>
              <a:t>Er zit soms gemalen dierenhaar door het brood </a:t>
            </a:r>
          </a:p>
          <a:p>
            <a:pPr>
              <a:spcBef>
                <a:spcPts val="0"/>
              </a:spcBef>
              <a:spcAft>
                <a:spcPts val="0"/>
              </a:spcAft>
            </a:pPr>
            <a:r>
              <a:rPr lang="nl-NL" dirty="0">
                <a:solidFill>
                  <a:schemeClr val="tx1">
                    <a:lumMod val="75000"/>
                    <a:lumOff val="25000"/>
                  </a:schemeClr>
                </a:solidFill>
                <a:ea typeface="+mn-lt"/>
                <a:cs typeface="+mn-lt"/>
              </a:rPr>
              <a:t>Van de covid vaccinaties word je zieker dan van corona</a:t>
            </a:r>
          </a:p>
          <a:p>
            <a:pPr>
              <a:spcBef>
                <a:spcPts val="0"/>
              </a:spcBef>
              <a:spcAft>
                <a:spcPts val="0"/>
              </a:spcAft>
            </a:pPr>
            <a:endParaRPr lang="nl-NL" dirty="0">
              <a:solidFill>
                <a:schemeClr val="tx1">
                  <a:lumMod val="75000"/>
                  <a:lumOff val="25000"/>
                </a:schemeClr>
              </a:solidFill>
              <a:ea typeface="+mn-lt"/>
              <a:cs typeface="+mn-lt"/>
            </a:endParaRPr>
          </a:p>
          <a:p>
            <a:pPr>
              <a:spcBef>
                <a:spcPts val="0"/>
              </a:spcBef>
              <a:spcAft>
                <a:spcPts val="0"/>
              </a:spcAft>
            </a:pPr>
            <a:r>
              <a:rPr lang="nl-NL" dirty="0">
                <a:solidFill>
                  <a:srgbClr val="3057A1"/>
                </a:solidFill>
                <a:ea typeface="+mn-lt"/>
                <a:cs typeface="+mn-lt"/>
              </a:rPr>
              <a:t>Over media</a:t>
            </a:r>
          </a:p>
          <a:p>
            <a:pPr>
              <a:spcBef>
                <a:spcPts val="0"/>
              </a:spcBef>
              <a:spcAft>
                <a:spcPts val="0"/>
              </a:spcAft>
            </a:pPr>
            <a:r>
              <a:rPr lang="nl-NL" dirty="0">
                <a:solidFill>
                  <a:schemeClr val="tx1">
                    <a:lumMod val="75000"/>
                    <a:lumOff val="25000"/>
                  </a:schemeClr>
                </a:solidFill>
                <a:ea typeface="+mn-lt"/>
                <a:cs typeface="+mn-lt"/>
              </a:rPr>
              <a:t>In het journaal vertellen ze alleen maar wat Amerika wil </a:t>
            </a:r>
          </a:p>
          <a:p>
            <a:pPr>
              <a:spcBef>
                <a:spcPts val="0"/>
              </a:spcBef>
              <a:spcAft>
                <a:spcPts val="0"/>
              </a:spcAft>
            </a:pPr>
            <a:r>
              <a:rPr lang="nl-NL" dirty="0">
                <a:solidFill>
                  <a:schemeClr val="tx1">
                    <a:lumMod val="75000"/>
                    <a:lumOff val="25000"/>
                  </a:schemeClr>
                </a:solidFill>
                <a:ea typeface="+mn-lt"/>
                <a:cs typeface="+mn-lt"/>
              </a:rPr>
              <a:t>Het eerlijkste nieuws vind je op YouTube en </a:t>
            </a:r>
            <a:r>
              <a:rPr lang="nl-NL" dirty="0" err="1">
                <a:solidFill>
                  <a:schemeClr val="tx1">
                    <a:lumMod val="75000"/>
                    <a:lumOff val="25000"/>
                  </a:schemeClr>
                </a:solidFill>
                <a:ea typeface="+mn-lt"/>
                <a:cs typeface="+mn-lt"/>
              </a:rPr>
              <a:t>TikTok</a:t>
            </a:r>
            <a:r>
              <a:rPr lang="nl-NL" dirty="0">
                <a:solidFill>
                  <a:schemeClr val="tx1">
                    <a:lumMod val="75000"/>
                    <a:lumOff val="25000"/>
                  </a:schemeClr>
                </a:solidFill>
                <a:ea typeface="+mn-lt"/>
                <a:cs typeface="+mn-lt"/>
              </a:rPr>
              <a:t> </a:t>
            </a:r>
          </a:p>
          <a:p>
            <a:pPr>
              <a:spcBef>
                <a:spcPts val="0"/>
              </a:spcBef>
              <a:spcAft>
                <a:spcPts val="0"/>
              </a:spcAft>
            </a:pPr>
            <a:r>
              <a:rPr lang="nl-NL" dirty="0">
                <a:solidFill>
                  <a:schemeClr val="tx1">
                    <a:lumMod val="75000"/>
                    <a:lumOff val="25000"/>
                  </a:schemeClr>
                </a:solidFill>
                <a:ea typeface="+mn-lt"/>
                <a:cs typeface="+mn-lt"/>
              </a:rPr>
              <a:t>De kranten in Nederland mogen geen leugens schrijven </a:t>
            </a:r>
          </a:p>
          <a:p>
            <a:pPr>
              <a:spcBef>
                <a:spcPts val="0"/>
              </a:spcBef>
              <a:spcAft>
                <a:spcPts val="0"/>
              </a:spcAft>
            </a:pPr>
            <a:endParaRPr lang="nl-NL" altLang="nl-NL" dirty="0">
              <a:solidFill>
                <a:schemeClr val="tx1">
                  <a:lumMod val="75000"/>
                  <a:lumOff val="25000"/>
                </a:schemeClr>
              </a:solidFill>
              <a:ea typeface="+mn-lt"/>
              <a:cs typeface="+mn-lt"/>
            </a:endParaRPr>
          </a:p>
          <a:p>
            <a:pPr>
              <a:spcBef>
                <a:spcPts val="0"/>
              </a:spcBef>
              <a:spcAft>
                <a:spcPts val="0"/>
              </a:spcAft>
            </a:pPr>
            <a:r>
              <a:rPr lang="nl-NL" altLang="nl-NL" dirty="0">
                <a:solidFill>
                  <a:srgbClr val="3057A1"/>
                </a:solidFill>
              </a:rPr>
              <a:t>Over politiek</a:t>
            </a:r>
          </a:p>
          <a:p>
            <a:pPr>
              <a:spcBef>
                <a:spcPts val="0"/>
              </a:spcBef>
              <a:spcAft>
                <a:spcPts val="0"/>
              </a:spcAft>
            </a:pPr>
            <a:r>
              <a:rPr lang="nl-NL" altLang="nl-NL" dirty="0">
                <a:solidFill>
                  <a:schemeClr val="tx1">
                    <a:lumMod val="75000"/>
                    <a:lumOff val="25000"/>
                  </a:schemeClr>
                </a:solidFill>
              </a:rPr>
              <a:t>Bij belangrijke beslissingen heeft de koning het laatste woord </a:t>
            </a:r>
          </a:p>
          <a:p>
            <a:pPr>
              <a:spcBef>
                <a:spcPts val="0"/>
              </a:spcBef>
              <a:spcAft>
                <a:spcPts val="0"/>
              </a:spcAft>
            </a:pPr>
            <a:r>
              <a:rPr lang="nl-NL" altLang="nl-NL" dirty="0">
                <a:solidFill>
                  <a:schemeClr val="tx1">
                    <a:lumMod val="75000"/>
                    <a:lumOff val="25000"/>
                  </a:schemeClr>
                </a:solidFill>
              </a:rPr>
              <a:t>Als je niet gaat stemmen gaat jouw stem naar de grootste partij </a:t>
            </a:r>
          </a:p>
          <a:p>
            <a:pPr>
              <a:spcBef>
                <a:spcPts val="0"/>
              </a:spcBef>
              <a:spcAft>
                <a:spcPts val="0"/>
              </a:spcAft>
            </a:pPr>
            <a:r>
              <a:rPr lang="nl-NL" altLang="nl-NL" dirty="0">
                <a:solidFill>
                  <a:schemeClr val="tx1">
                    <a:lumMod val="75000"/>
                    <a:lumOff val="25000"/>
                  </a:schemeClr>
                </a:solidFill>
              </a:rPr>
              <a:t>In de Tweede Kamer mogen politici zeggen wat ze willen, zonder dat ze daarvoor gestraft kunnen worden</a:t>
            </a:r>
          </a:p>
          <a:p>
            <a:pPr>
              <a:spcBef>
                <a:spcPts val="0"/>
              </a:spcBef>
              <a:spcAft>
                <a:spcPts val="0"/>
              </a:spcAft>
            </a:pPr>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1903834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9B1FB2-1581-445B-7789-D249DEF99EE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16387" y="730186"/>
            <a:ext cx="2651463" cy="1546686"/>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620688"/>
            <a:ext cx="4680520" cy="1163216"/>
          </a:xfrm>
        </p:spPr>
        <p:txBody>
          <a:bodyPr/>
          <a:lstStyle/>
          <a:p>
            <a:r>
              <a:rPr lang="nl-NL" altLang="nl-NL" sz="3600" dirty="0"/>
              <a:t>Wat zijn de antwoorden?</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708920"/>
            <a:ext cx="7128792" cy="3384376"/>
          </a:xfrm>
        </p:spPr>
        <p:txBody>
          <a:bodyPr/>
          <a:lstStyle/>
          <a:p>
            <a:pPr>
              <a:spcBef>
                <a:spcPts val="0"/>
              </a:spcBef>
              <a:spcAft>
                <a:spcPts val="0"/>
              </a:spcAft>
            </a:pPr>
            <a:r>
              <a:rPr lang="nl-NL" dirty="0">
                <a:solidFill>
                  <a:srgbClr val="3057A1"/>
                </a:solidFill>
                <a:ea typeface="+mn-lt"/>
                <a:cs typeface="+mn-lt"/>
              </a:rPr>
              <a:t>Wij weten het ook niet! </a:t>
            </a:r>
          </a:p>
          <a:p>
            <a:pPr>
              <a:spcBef>
                <a:spcPts val="0"/>
              </a:spcBef>
              <a:spcAft>
                <a:spcPts val="0"/>
              </a:spcAft>
            </a:pPr>
            <a:endParaRPr lang="nl-NL" dirty="0">
              <a:solidFill>
                <a:srgbClr val="3057A1"/>
              </a:solidFill>
              <a:ea typeface="+mn-lt"/>
              <a:cs typeface="+mn-lt"/>
            </a:endParaRPr>
          </a:p>
          <a:p>
            <a:pPr>
              <a:spcBef>
                <a:spcPts val="0"/>
              </a:spcBef>
              <a:spcAft>
                <a:spcPts val="0"/>
              </a:spcAft>
            </a:pPr>
            <a:r>
              <a:rPr lang="nl-NL" dirty="0">
                <a:solidFill>
                  <a:srgbClr val="3057A1"/>
                </a:solidFill>
                <a:ea typeface="+mn-lt"/>
                <a:cs typeface="+mn-lt"/>
              </a:rPr>
              <a:t>Het gaat erom dat je </a:t>
            </a:r>
            <a:r>
              <a:rPr lang="nl-NL" i="1" dirty="0">
                <a:solidFill>
                  <a:srgbClr val="3057A1"/>
                </a:solidFill>
                <a:ea typeface="+mn-lt"/>
                <a:cs typeface="+mn-lt"/>
              </a:rPr>
              <a:t>zelf</a:t>
            </a:r>
            <a:r>
              <a:rPr lang="nl-NL" dirty="0">
                <a:solidFill>
                  <a:srgbClr val="3057A1"/>
                </a:solidFill>
                <a:ea typeface="+mn-lt"/>
                <a:cs typeface="+mn-lt"/>
              </a:rPr>
              <a:t> nadenkt. </a:t>
            </a:r>
          </a:p>
          <a:p>
            <a:pPr>
              <a:spcBef>
                <a:spcPts val="0"/>
              </a:spcBef>
              <a:spcAft>
                <a:spcPts val="0"/>
              </a:spcAft>
            </a:pPr>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1570772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9B1FB2-1581-445B-7789-D249DEF99EE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12160" y="554788"/>
            <a:ext cx="2016224" cy="1612586"/>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620688"/>
            <a:ext cx="4680520" cy="1163216"/>
          </a:xfrm>
        </p:spPr>
        <p:txBody>
          <a:bodyPr/>
          <a:lstStyle/>
          <a:p>
            <a:r>
              <a:rPr lang="nl-NL" altLang="nl-NL" sz="3600" dirty="0"/>
              <a:t>Nep nieuws en </a:t>
            </a:r>
            <a:br>
              <a:rPr lang="nl-NL" altLang="nl-NL" sz="3600" dirty="0"/>
            </a:br>
            <a:r>
              <a:rPr lang="nl-NL" altLang="nl-NL" sz="3600" dirty="0"/>
              <a:t>Nep wetenschap</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348880"/>
            <a:ext cx="7128792" cy="3384376"/>
          </a:xfrm>
        </p:spPr>
        <p:txBody>
          <a:bodyPr/>
          <a:lstStyle/>
          <a:p>
            <a:pPr marL="0" indent="0">
              <a:spcBef>
                <a:spcPts val="0"/>
              </a:spcBef>
              <a:spcAft>
                <a:spcPts val="0"/>
              </a:spcAft>
              <a:buNone/>
            </a:pPr>
            <a:r>
              <a:rPr lang="nl-NL" dirty="0">
                <a:solidFill>
                  <a:schemeClr val="tx1">
                    <a:lumMod val="75000"/>
                    <a:lumOff val="25000"/>
                  </a:schemeClr>
                </a:solidFill>
                <a:ea typeface="+mn-lt"/>
                <a:cs typeface="+mn-lt"/>
              </a:rPr>
              <a:t>Nep nieuws heeft vaak te maken met nep wetenschap.</a:t>
            </a:r>
          </a:p>
          <a:p>
            <a:pPr>
              <a:spcBef>
                <a:spcPts val="0"/>
              </a:spcBef>
              <a:spcAft>
                <a:spcPts val="0"/>
              </a:spcAft>
            </a:pPr>
            <a:endParaRPr lang="nl-NL" dirty="0">
              <a:solidFill>
                <a:schemeClr val="tx1">
                  <a:lumMod val="75000"/>
                  <a:lumOff val="25000"/>
                </a:schemeClr>
              </a:solidFill>
              <a:ea typeface="+mn-lt"/>
              <a:cs typeface="+mn-lt"/>
            </a:endParaRPr>
          </a:p>
          <a:p>
            <a:pPr>
              <a:spcBef>
                <a:spcPts val="0"/>
              </a:spcBef>
              <a:spcAft>
                <a:spcPts val="0"/>
              </a:spcAft>
            </a:pPr>
            <a:r>
              <a:rPr lang="nl-NL" dirty="0">
                <a:solidFill>
                  <a:schemeClr val="tx1">
                    <a:lumMod val="75000"/>
                    <a:lumOff val="25000"/>
                  </a:schemeClr>
                </a:solidFill>
                <a:ea typeface="+mn-lt"/>
                <a:cs typeface="+mn-lt"/>
              </a:rPr>
              <a:t>Dat is als mensen beweren dat “uit onderzoek” is gebleken dat dingen heel anders zijn dan we denken. Gevaarlijker, slechter, enzovoort …</a:t>
            </a:r>
          </a:p>
          <a:p>
            <a:pPr>
              <a:spcBef>
                <a:spcPts val="0"/>
              </a:spcBef>
              <a:spcAft>
                <a:spcPts val="0"/>
              </a:spcAft>
            </a:pPr>
            <a:r>
              <a:rPr lang="nl-NL" dirty="0">
                <a:solidFill>
                  <a:schemeClr val="tx1">
                    <a:lumMod val="75000"/>
                    <a:lumOff val="25000"/>
                  </a:schemeClr>
                </a:solidFill>
                <a:ea typeface="+mn-lt"/>
                <a:cs typeface="+mn-lt"/>
              </a:rPr>
              <a:t>Dat is als we ons iets hebben laten wijsmaken. Bijvoorbeeld dat we van de gewone media de ‘echte feiten’ niet mogen weten! Dat we de wetenschap niet moeten vertrouwen! </a:t>
            </a:r>
          </a:p>
          <a:p>
            <a:pPr>
              <a:spcBef>
                <a:spcPts val="0"/>
              </a:spcBef>
              <a:spcAft>
                <a:spcPts val="0"/>
              </a:spcAft>
            </a:pPr>
            <a:r>
              <a:rPr lang="nl-NL" dirty="0">
                <a:solidFill>
                  <a:schemeClr val="tx1">
                    <a:lumMod val="75000"/>
                    <a:lumOff val="25000"/>
                  </a:schemeClr>
                </a:solidFill>
                <a:ea typeface="+mn-lt"/>
                <a:cs typeface="+mn-lt"/>
              </a:rPr>
              <a:t>Ze laten allerlei bewijs zien, filmpjes, cijfers, interviews met deskundigen. </a:t>
            </a:r>
          </a:p>
          <a:p>
            <a:pPr>
              <a:spcBef>
                <a:spcPts val="0"/>
              </a:spcBef>
              <a:spcAft>
                <a:spcPts val="0"/>
              </a:spcAft>
            </a:pPr>
            <a:r>
              <a:rPr lang="nl-NL" dirty="0">
                <a:solidFill>
                  <a:schemeClr val="tx1">
                    <a:lumMod val="75000"/>
                    <a:lumOff val="25000"/>
                  </a:schemeClr>
                </a:solidFill>
                <a:ea typeface="+mn-lt"/>
                <a:cs typeface="+mn-lt"/>
              </a:rPr>
              <a:t>Soms zijn die verhalen zo gek en ongeloofwaardig dat we ze niet serieus nemen.</a:t>
            </a:r>
          </a:p>
          <a:p>
            <a:pPr>
              <a:spcBef>
                <a:spcPts val="0"/>
              </a:spcBef>
              <a:spcAft>
                <a:spcPts val="0"/>
              </a:spcAft>
            </a:pPr>
            <a:r>
              <a:rPr lang="nl-NL" dirty="0">
                <a:solidFill>
                  <a:schemeClr val="tx1">
                    <a:lumMod val="75000"/>
                    <a:lumOff val="25000"/>
                  </a:schemeClr>
                </a:solidFill>
                <a:ea typeface="+mn-lt"/>
                <a:cs typeface="+mn-lt"/>
              </a:rPr>
              <a:t>Maar soms lijken ze heel echt …</a:t>
            </a:r>
          </a:p>
          <a:p>
            <a:pPr>
              <a:spcBef>
                <a:spcPts val="0"/>
              </a:spcBef>
              <a:spcAft>
                <a:spcPts val="0"/>
              </a:spcAft>
            </a:pPr>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1213882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2AB39F2-0CFC-A770-9B4F-C57F848D76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116632"/>
            <a:ext cx="2642787" cy="2081487"/>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620688"/>
            <a:ext cx="4680520" cy="1163216"/>
          </a:xfrm>
        </p:spPr>
        <p:txBody>
          <a:bodyPr/>
          <a:lstStyle/>
          <a:p>
            <a:r>
              <a:rPr lang="nl-NL" altLang="nl-NL" sz="3600" dirty="0"/>
              <a:t>Hier klopt iets niet! </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772816"/>
            <a:ext cx="7128792" cy="3384376"/>
          </a:xfrm>
        </p:spPr>
        <p:txBody>
          <a:bodyPr/>
          <a:lstStyle/>
          <a:p>
            <a:pPr marL="0" indent="0">
              <a:spcBef>
                <a:spcPts val="0"/>
              </a:spcBef>
              <a:spcAft>
                <a:spcPts val="0"/>
              </a:spcAft>
              <a:buNone/>
            </a:pPr>
            <a:r>
              <a:rPr lang="nl-NL" dirty="0">
                <a:solidFill>
                  <a:schemeClr val="tx1">
                    <a:lumMod val="75000"/>
                    <a:lumOff val="25000"/>
                  </a:schemeClr>
                </a:solidFill>
                <a:ea typeface="+mn-lt"/>
                <a:cs typeface="+mn-lt"/>
              </a:rPr>
              <a:t>Frauduleuze (expres verkeerde) uitkomsten ! </a:t>
            </a:r>
          </a:p>
          <a:p>
            <a:pPr>
              <a:spcBef>
                <a:spcPts val="0"/>
              </a:spcBef>
              <a:spcAft>
                <a:spcPts val="0"/>
              </a:spcAft>
            </a:pPr>
            <a:endParaRPr lang="nl-NL" dirty="0">
              <a:solidFill>
                <a:schemeClr val="tx1">
                  <a:lumMod val="75000"/>
                  <a:lumOff val="25000"/>
                </a:schemeClr>
              </a:solidFill>
              <a:ea typeface="+mn-lt"/>
              <a:cs typeface="+mn-lt"/>
            </a:endParaRPr>
          </a:p>
          <a:p>
            <a:pPr>
              <a:spcBef>
                <a:spcPts val="0"/>
              </a:spcBef>
              <a:spcAft>
                <a:spcPts val="0"/>
              </a:spcAft>
            </a:pPr>
            <a:r>
              <a:rPr lang="nl-NL" dirty="0">
                <a:solidFill>
                  <a:schemeClr val="tx1">
                    <a:lumMod val="75000"/>
                    <a:lumOff val="25000"/>
                  </a:schemeClr>
                </a:solidFill>
                <a:ea typeface="+mn-lt"/>
                <a:cs typeface="+mn-lt"/>
              </a:rPr>
              <a:t>Soms zorgen onderzoekers ervoor dat de uitkomst van hun onderzoek klopt met iets is wat ze van te voren bedacht hebben. </a:t>
            </a:r>
          </a:p>
          <a:p>
            <a:pPr>
              <a:spcBef>
                <a:spcPts val="0"/>
              </a:spcBef>
              <a:spcAft>
                <a:spcPts val="0"/>
              </a:spcAft>
            </a:pPr>
            <a:r>
              <a:rPr lang="nl-NL" dirty="0">
                <a:solidFill>
                  <a:schemeClr val="tx1">
                    <a:lumMod val="75000"/>
                    <a:lumOff val="25000"/>
                  </a:schemeClr>
                </a:solidFill>
                <a:ea typeface="+mn-lt"/>
                <a:cs typeface="+mn-lt"/>
              </a:rPr>
              <a:t>Dat doen ze door met het onderzoek te rommelen – data manipuleren – ze overtreden de regels voor wetenschappelijk onderzoek</a:t>
            </a:r>
          </a:p>
          <a:p>
            <a:pPr>
              <a:spcBef>
                <a:spcPts val="0"/>
              </a:spcBef>
              <a:spcAft>
                <a:spcPts val="0"/>
              </a:spcAft>
            </a:pPr>
            <a:r>
              <a:rPr lang="nl-NL" dirty="0">
                <a:solidFill>
                  <a:schemeClr val="tx1">
                    <a:lumMod val="75000"/>
                    <a:lumOff val="25000"/>
                  </a:schemeClr>
                </a:solidFill>
                <a:ea typeface="+mn-lt"/>
                <a:cs typeface="+mn-lt"/>
              </a:rPr>
              <a:t>Dan is de uitkomst van hun onderzoek dus fake! </a:t>
            </a:r>
          </a:p>
          <a:p>
            <a:pPr>
              <a:spcBef>
                <a:spcPts val="0"/>
              </a:spcBef>
              <a:spcAft>
                <a:spcPts val="0"/>
              </a:spcAft>
            </a:pPr>
            <a:endParaRPr lang="nl-NL" dirty="0">
              <a:solidFill>
                <a:schemeClr val="tx1">
                  <a:lumMod val="75000"/>
                  <a:lumOff val="25000"/>
                </a:schemeClr>
              </a:solidFill>
              <a:ea typeface="+mn-lt"/>
              <a:cs typeface="+mn-lt"/>
            </a:endParaRPr>
          </a:p>
          <a:p>
            <a:pPr>
              <a:spcBef>
                <a:spcPts val="0"/>
              </a:spcBef>
              <a:spcAft>
                <a:spcPts val="0"/>
              </a:spcAft>
            </a:pPr>
            <a:r>
              <a:rPr lang="nl-NL" dirty="0">
                <a:solidFill>
                  <a:schemeClr val="tx1">
                    <a:lumMod val="75000"/>
                    <a:lumOff val="25000"/>
                  </a:schemeClr>
                </a:solidFill>
                <a:ea typeface="+mn-lt"/>
                <a:cs typeface="+mn-lt"/>
              </a:rPr>
              <a:t>Als je bijvoorbeeld alleen jonge gezonde rokers onderzoekt, en andere mensen onderzoek je expres niet. </a:t>
            </a:r>
          </a:p>
          <a:p>
            <a:pPr>
              <a:spcBef>
                <a:spcPts val="0"/>
              </a:spcBef>
              <a:spcAft>
                <a:spcPts val="0"/>
              </a:spcAft>
            </a:pPr>
            <a:r>
              <a:rPr lang="nl-NL" dirty="0">
                <a:solidFill>
                  <a:schemeClr val="tx1">
                    <a:lumMod val="75000"/>
                    <a:lumOff val="25000"/>
                  </a:schemeClr>
                </a:solidFill>
                <a:ea typeface="+mn-lt"/>
                <a:cs typeface="+mn-lt"/>
              </a:rPr>
              <a:t>En dan zeg je: roken is niet ongezond! Kijk maar we           hebben 10.000 mensen onderzocht: allemaal gezond!</a:t>
            </a:r>
          </a:p>
          <a:p>
            <a:pPr>
              <a:spcBef>
                <a:spcPts val="0"/>
              </a:spcBef>
              <a:spcAft>
                <a:spcPts val="0"/>
              </a:spcAft>
            </a:pPr>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3607593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2AB39F2-0CFC-A770-9B4F-C57F848D760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076056" y="413120"/>
            <a:ext cx="3362867" cy="189408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620688"/>
            <a:ext cx="5112567" cy="1163216"/>
          </a:xfrm>
        </p:spPr>
        <p:txBody>
          <a:bodyPr/>
          <a:lstStyle/>
          <a:p>
            <a:r>
              <a:rPr lang="nl-NL" altLang="nl-NL" sz="3600" dirty="0"/>
              <a:t>Bewijs het maar eens </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564904"/>
            <a:ext cx="7128792" cy="3384376"/>
          </a:xfrm>
        </p:spPr>
        <p:txBody>
          <a:bodyPr/>
          <a:lstStyle/>
          <a:p>
            <a:r>
              <a:rPr lang="nl-NL" dirty="0"/>
              <a:t>Op hoeveel mensen moet je iets testen, voordat je iets echt bewezen hebt?</a:t>
            </a:r>
          </a:p>
          <a:p>
            <a:r>
              <a:rPr lang="nl-NL" dirty="0">
                <a:solidFill>
                  <a:srgbClr val="009DD9"/>
                </a:solidFill>
              </a:rPr>
              <a:t>Wat vinden jullie? </a:t>
            </a:r>
          </a:p>
          <a:p>
            <a:pPr lvl="1"/>
            <a:r>
              <a:rPr lang="nl-NL" sz="1800" dirty="0">
                <a:solidFill>
                  <a:srgbClr val="009DD9"/>
                </a:solidFill>
              </a:rPr>
              <a:t>100? </a:t>
            </a:r>
          </a:p>
          <a:p>
            <a:pPr lvl="1"/>
            <a:r>
              <a:rPr lang="nl-NL" sz="1800" dirty="0">
                <a:solidFill>
                  <a:srgbClr val="009DD9"/>
                </a:solidFill>
              </a:rPr>
              <a:t>500? </a:t>
            </a:r>
          </a:p>
          <a:p>
            <a:pPr lvl="1"/>
            <a:r>
              <a:rPr lang="nl-NL" sz="1800" dirty="0">
                <a:solidFill>
                  <a:srgbClr val="009DD9"/>
                </a:solidFill>
              </a:rPr>
              <a:t>10.000?</a:t>
            </a:r>
          </a:p>
          <a:p>
            <a:pPr lvl="1"/>
            <a:r>
              <a:rPr lang="nl-NL" sz="1800" dirty="0">
                <a:solidFill>
                  <a:srgbClr val="009DD9"/>
                </a:solidFill>
              </a:rPr>
              <a:t>Nog meer?</a:t>
            </a:r>
          </a:p>
          <a:p>
            <a:pPr>
              <a:spcBef>
                <a:spcPts val="0"/>
              </a:spcBef>
              <a:spcAft>
                <a:spcPts val="0"/>
              </a:spcAft>
            </a:pPr>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377621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Nepnieuws | Tag | NU - Het laatste nieuws het eerst op NU.nl">
            <a:extLst>
              <a:ext uri="{FF2B5EF4-FFF2-40B4-BE49-F238E27FC236}">
                <a16:creationId xmlns:a16="http://schemas.microsoft.com/office/drawing/2014/main" id="{2F35CC3D-4BBB-15CB-2B7E-0C732B9BC68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4128" y="404664"/>
            <a:ext cx="2592288" cy="1944216"/>
          </a:xfrm>
          <a:prstGeom prst="rect">
            <a:avLst/>
          </a:prstGeom>
          <a:noFill/>
          <a:ln>
            <a:noFill/>
          </a:ln>
        </p:spPr>
      </p:pic>
      <p:pic>
        <p:nvPicPr>
          <p:cNvPr id="14" name="Afbeelding 13">
            <a:extLst>
              <a:ext uri="{FF2B5EF4-FFF2-40B4-BE49-F238E27FC236}">
                <a16:creationId xmlns:a16="http://schemas.microsoft.com/office/drawing/2014/main" id="{C7500F99-C6ED-C880-2660-C58AA057916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11561" y="476672"/>
            <a:ext cx="5472608" cy="1163216"/>
          </a:xfrm>
        </p:spPr>
        <p:txBody>
          <a:bodyPr/>
          <a:lstStyle/>
          <a:p>
            <a:r>
              <a:rPr lang="nl-NL" sz="3200" dirty="0"/>
              <a:t>Les 1. We gaan het hebben over ‘nep-nieuws en nep- wetenschap’</a:t>
            </a:r>
            <a:br>
              <a:rPr lang="nl-NL" sz="3200" dirty="0"/>
            </a:br>
            <a:endParaRPr lang="nl-NL" sz="3200"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70872" y="2564904"/>
            <a:ext cx="6348413" cy="3672408"/>
          </a:xfrm>
        </p:spPr>
        <p:txBody>
          <a:bodyPr/>
          <a:lstStyle/>
          <a:p>
            <a:pPr>
              <a:lnSpc>
                <a:spcPct val="107000"/>
              </a:lnSpc>
              <a:spcAft>
                <a:spcPts val="600"/>
              </a:spcAft>
            </a:pPr>
            <a:r>
              <a:rPr lang="nl-NL" sz="1800" dirty="0">
                <a:solidFill>
                  <a:srgbClr val="201F1E"/>
                </a:solidFill>
                <a:latin typeface="Segoe UI" panose="020B0502040204020203" pitchFamily="34" charset="0"/>
                <a:ea typeface="Times New Roman" panose="02020603050405020304" pitchFamily="18" charset="0"/>
                <a:cs typeface="Times New Roman" panose="02020603050405020304" pitchFamily="18" charset="0"/>
              </a:rPr>
              <a:t>-&gt; Maar we zullen het eerst eens over 'gewoon nieuws' hebben.</a:t>
            </a:r>
            <a:endParaRPr lang="nl-NL" sz="1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600"/>
              </a:spcAft>
            </a:pPr>
            <a:r>
              <a:rPr lang="nl-NL" dirty="0">
                <a:solidFill>
                  <a:srgbClr val="009DD9"/>
                </a:solidFill>
              </a:rPr>
              <a:t>Wat is nieuws?</a:t>
            </a:r>
          </a:p>
          <a:p>
            <a:pPr>
              <a:lnSpc>
                <a:spcPct val="107000"/>
              </a:lnSpc>
              <a:spcAft>
                <a:spcPts val="600"/>
              </a:spcAft>
            </a:pPr>
            <a:r>
              <a:rPr lang="nl-NL" dirty="0">
                <a:solidFill>
                  <a:srgbClr val="009DD9"/>
                </a:solidFill>
              </a:rPr>
              <a:t>Wat heb je eraan?</a:t>
            </a:r>
          </a:p>
          <a:p>
            <a:pPr>
              <a:lnSpc>
                <a:spcPct val="107000"/>
              </a:lnSpc>
              <a:spcAft>
                <a:spcPts val="600"/>
              </a:spcAft>
            </a:pPr>
            <a:r>
              <a:rPr lang="nl-NL" dirty="0">
                <a:solidFill>
                  <a:srgbClr val="009DD9"/>
                </a:solidFill>
              </a:rPr>
              <a:t>Waar komt het vandaan?</a:t>
            </a:r>
          </a:p>
          <a:p>
            <a:pPr>
              <a:lnSpc>
                <a:spcPct val="107000"/>
              </a:lnSpc>
              <a:spcAft>
                <a:spcPts val="600"/>
              </a:spcAft>
            </a:pPr>
            <a:r>
              <a:rPr lang="nl-NL" dirty="0">
                <a:solidFill>
                  <a:srgbClr val="009DD9"/>
                </a:solidFill>
              </a:rPr>
              <a:t>Wie bepaalt wat belangrijk nieuws is?</a:t>
            </a:r>
          </a:p>
        </p:txBody>
      </p:sp>
    </p:spTree>
    <p:extLst>
      <p:ext uri="{BB962C8B-B14F-4D97-AF65-F5344CB8AC3E}">
        <p14:creationId xmlns:p14="http://schemas.microsoft.com/office/powerpoint/2010/main" val="369517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5CC13FA-7C85-A152-F100-4D8304973C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5172554"/>
            <a:ext cx="1728192" cy="1359510"/>
          </a:xfrm>
          <a:prstGeom prst="rect">
            <a:avLst/>
          </a:prstGeom>
        </p:spPr>
      </p:pic>
      <p:pic>
        <p:nvPicPr>
          <p:cNvPr id="6" name="Afbeelding 5">
            <a:extLst>
              <a:ext uri="{FF2B5EF4-FFF2-40B4-BE49-F238E27FC236}">
                <a16:creationId xmlns:a16="http://schemas.microsoft.com/office/drawing/2014/main" id="{62AB39F2-0CFC-A770-9B4F-C57F848D760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00192" y="404664"/>
            <a:ext cx="1538560" cy="189408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620688"/>
            <a:ext cx="5256584" cy="1163216"/>
          </a:xfrm>
        </p:spPr>
        <p:txBody>
          <a:bodyPr/>
          <a:lstStyle/>
          <a:p>
            <a:r>
              <a:rPr lang="nl-NL" altLang="nl-NL" sz="3600" dirty="0"/>
              <a:t>Huh... Hoe kan dat nou?  </a:t>
            </a:r>
            <a:br>
              <a:rPr lang="nl-NL" altLang="nl-NL" sz="3600" dirty="0"/>
            </a:br>
            <a:r>
              <a:rPr lang="nl-NL" altLang="nl-NL" sz="3600" dirty="0"/>
              <a:t>Die neppil werkt! </a:t>
            </a:r>
            <a:br>
              <a:rPr lang="nl-NL" altLang="nl-NL" sz="3600" dirty="0"/>
            </a:br>
            <a:r>
              <a:rPr lang="nl-NL" altLang="nl-NL" sz="3600" dirty="0"/>
              <a:t>Of toch niet?</a:t>
            </a: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564904"/>
            <a:ext cx="7128792" cy="3384376"/>
          </a:xfrm>
        </p:spPr>
        <p:txBody>
          <a:bodyPr/>
          <a:lstStyle/>
          <a:p>
            <a:r>
              <a:rPr lang="nl-NL" dirty="0"/>
              <a:t>Hoe zit het met het </a:t>
            </a:r>
            <a:r>
              <a:rPr lang="nl-NL" dirty="0">
                <a:solidFill>
                  <a:srgbClr val="3057A1"/>
                </a:solidFill>
              </a:rPr>
              <a:t>placebo effect</a:t>
            </a:r>
            <a:r>
              <a:rPr lang="nl-NL" dirty="0"/>
              <a:t>*? is dat nou wetenschap?</a:t>
            </a:r>
          </a:p>
          <a:p>
            <a:r>
              <a:rPr lang="nl-NL" dirty="0"/>
              <a:t>*</a:t>
            </a:r>
            <a:r>
              <a:rPr lang="nl-NL" dirty="0">
                <a:solidFill>
                  <a:srgbClr val="3057A1"/>
                </a:solidFill>
              </a:rPr>
              <a:t>Placebo</a:t>
            </a:r>
            <a:r>
              <a:rPr lang="nl-NL" dirty="0"/>
              <a:t> = nepmedicijn. Bijvoorbeeld: je geeft iemand met hoge bloeddruk een suikerpilletje. Je zegt dat het helpt tegen hoge bloeddruk. Hij/zij voelt zich direct beter en als je zijn bloeddruk meet is die normaal! </a:t>
            </a:r>
          </a:p>
          <a:p>
            <a:endParaRPr lang="nl-NL" dirty="0"/>
          </a:p>
          <a:p>
            <a:r>
              <a:rPr lang="nl-NL" dirty="0">
                <a:solidFill>
                  <a:srgbClr val="009DD9"/>
                </a:solidFill>
              </a:rPr>
              <a:t>Vinden jullie placebo nep of echt ? </a:t>
            </a:r>
          </a:p>
          <a:p>
            <a:pPr>
              <a:spcBef>
                <a:spcPts val="0"/>
              </a:spcBef>
              <a:spcAft>
                <a:spcPts val="0"/>
              </a:spcAft>
            </a:pPr>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735559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2AB39F2-0CFC-A770-9B4F-C57F848D760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012160" y="836713"/>
            <a:ext cx="2120963" cy="1584176"/>
          </a:xfrm>
          <a:prstGeom prst="rect">
            <a:avLst/>
          </a:prstGeom>
        </p:spPr>
      </p:pic>
      <p:pic>
        <p:nvPicPr>
          <p:cNvPr id="7" name="Afbeelding 6">
            <a:extLst>
              <a:ext uri="{FF2B5EF4-FFF2-40B4-BE49-F238E27FC236}">
                <a16:creationId xmlns:a16="http://schemas.microsoft.com/office/drawing/2014/main" id="{65CC13FA-7C85-A152-F100-4D8304973C3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804248" y="4941168"/>
            <a:ext cx="1775254" cy="1512168"/>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620688"/>
            <a:ext cx="5256584" cy="1163216"/>
          </a:xfrm>
        </p:spPr>
        <p:txBody>
          <a:bodyPr/>
          <a:lstStyle/>
          <a:p>
            <a:r>
              <a:rPr lang="nl-NL" altLang="nl-NL" sz="3600" dirty="0"/>
              <a:t>Check, check, </a:t>
            </a:r>
            <a:br>
              <a:rPr lang="nl-NL" altLang="nl-NL" sz="3600" dirty="0"/>
            </a:br>
            <a:r>
              <a:rPr lang="nl-NL" altLang="nl-NL" sz="3600" dirty="0"/>
              <a:t>double check</a:t>
            </a:r>
            <a:br>
              <a:rPr lang="nl-NL" altLang="nl-NL" sz="3600" dirty="0"/>
            </a:br>
            <a:br>
              <a:rPr lang="nl-NL" altLang="nl-NL" sz="3600" dirty="0"/>
            </a:b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564904"/>
            <a:ext cx="7344816" cy="3384376"/>
          </a:xfrm>
        </p:spPr>
        <p:txBody>
          <a:bodyPr/>
          <a:lstStyle/>
          <a:p>
            <a:r>
              <a:rPr lang="nl-NL" dirty="0"/>
              <a:t>Dus niet alles wat je hoort of leest is waar, wie en wat kunnen we nu nog geloven?</a:t>
            </a:r>
          </a:p>
          <a:p>
            <a:r>
              <a:rPr lang="nl-NL" dirty="0"/>
              <a:t>“</a:t>
            </a:r>
            <a:r>
              <a:rPr lang="nl-NL" dirty="0" err="1"/>
              <a:t>Fact</a:t>
            </a:r>
            <a:r>
              <a:rPr lang="nl-NL" dirty="0"/>
              <a:t> checkers” controleren verhalen, zoals dat over de gevaren van zonnebrandcrèmes</a:t>
            </a:r>
          </a:p>
          <a:p>
            <a:endParaRPr lang="nl-NL" dirty="0"/>
          </a:p>
          <a:p>
            <a:r>
              <a:rPr lang="nl-NL" dirty="0">
                <a:solidFill>
                  <a:srgbClr val="3057A1"/>
                </a:solidFill>
              </a:rPr>
              <a:t>Groepsgesprek: het gevaar van fake nieuws en fake wetenschap</a:t>
            </a:r>
          </a:p>
          <a:p>
            <a:r>
              <a:rPr lang="nl-NL" dirty="0">
                <a:solidFill>
                  <a:srgbClr val="009DD9"/>
                </a:solidFill>
              </a:rPr>
              <a:t>Hoe zit het met de waarheid? </a:t>
            </a:r>
          </a:p>
          <a:p>
            <a:r>
              <a:rPr lang="nl-NL" dirty="0">
                <a:solidFill>
                  <a:srgbClr val="009DD9"/>
                </a:solidFill>
              </a:rPr>
              <a:t>Hoe weet jij wie of wat je kunt vertrouwen?</a:t>
            </a:r>
          </a:p>
          <a:p>
            <a:r>
              <a:rPr lang="nl-NL" dirty="0">
                <a:solidFill>
                  <a:srgbClr val="009DD9"/>
                </a:solidFill>
              </a:rPr>
              <a:t>Is dat belangrijk voor jou? Waarom?</a:t>
            </a:r>
          </a:p>
          <a:p>
            <a:pPr>
              <a:spcBef>
                <a:spcPts val="0"/>
              </a:spcBef>
              <a:spcAft>
                <a:spcPts val="0"/>
              </a:spcAft>
            </a:pPr>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3395563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flipH="1">
            <a:off x="5770350" y="476672"/>
            <a:ext cx="2867332" cy="1944216"/>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404664"/>
            <a:ext cx="6348413" cy="1163216"/>
          </a:xfrm>
        </p:spPr>
        <p:txBody>
          <a:bodyPr/>
          <a:lstStyle/>
          <a:p>
            <a:r>
              <a:rPr lang="nl-NL" dirty="0"/>
              <a:t>Hoe weet ik of iets fake is?</a:t>
            </a: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1844824"/>
            <a:ext cx="6552728" cy="1512168"/>
          </a:xfrm>
        </p:spPr>
        <p:txBody>
          <a:bodyPr/>
          <a:lstStyle/>
          <a:p>
            <a:r>
              <a:rPr lang="nl-NL" dirty="0">
                <a:solidFill>
                  <a:schemeClr val="tx1">
                    <a:lumMod val="65000"/>
                    <a:lumOff val="35000"/>
                  </a:schemeClr>
                </a:solidFill>
                <a:ea typeface="+mn-lt"/>
                <a:cs typeface="+mn-lt"/>
              </a:rPr>
              <a:t>Je hoeft echt niet alles te geloven wat er langs              komt.</a:t>
            </a:r>
          </a:p>
          <a:p>
            <a:r>
              <a:rPr lang="nl-NL" dirty="0">
                <a:solidFill>
                  <a:schemeClr val="tx1">
                    <a:lumMod val="65000"/>
                    <a:lumOff val="35000"/>
                  </a:schemeClr>
                </a:solidFill>
                <a:ea typeface="+mn-lt"/>
                <a:cs typeface="+mn-lt"/>
              </a:rPr>
              <a:t>Je kan zelf wel wat uitzoeken:</a:t>
            </a:r>
          </a:p>
          <a:p>
            <a:pPr lvl="1"/>
            <a:r>
              <a:rPr lang="nl-NL" dirty="0">
                <a:solidFill>
                  <a:schemeClr val="tx1">
                    <a:lumMod val="65000"/>
                    <a:lumOff val="35000"/>
                  </a:schemeClr>
                </a:solidFill>
                <a:ea typeface="+mn-lt"/>
                <a:cs typeface="+mn-lt"/>
              </a:rPr>
              <a:t>Waar heb je het gevonden? Lijkt het een betrouwbare site? Wat is het voor een site?</a:t>
            </a:r>
          </a:p>
          <a:p>
            <a:pPr lvl="1"/>
            <a:r>
              <a:rPr lang="nl-NL" dirty="0">
                <a:solidFill>
                  <a:schemeClr val="tx1">
                    <a:lumMod val="65000"/>
                    <a:lumOff val="35000"/>
                  </a:schemeClr>
                </a:solidFill>
                <a:ea typeface="+mn-lt"/>
                <a:cs typeface="+mn-lt"/>
              </a:rPr>
              <a:t>Wat staat er nog meer over op andere pagina’s?</a:t>
            </a:r>
          </a:p>
          <a:p>
            <a:pPr lvl="1"/>
            <a:r>
              <a:rPr lang="nl-NL" dirty="0">
                <a:solidFill>
                  <a:schemeClr val="tx1">
                    <a:lumMod val="65000"/>
                    <a:lumOff val="35000"/>
                  </a:schemeClr>
                </a:solidFill>
                <a:ea typeface="+mn-lt"/>
                <a:cs typeface="+mn-lt"/>
              </a:rPr>
              <a:t>Wie heeft het geschreven? Wat weet je over die persoon?</a:t>
            </a:r>
          </a:p>
          <a:p>
            <a:pPr lvl="1"/>
            <a:r>
              <a:rPr lang="nl-NL" dirty="0">
                <a:solidFill>
                  <a:schemeClr val="tx1">
                    <a:lumMod val="65000"/>
                    <a:lumOff val="35000"/>
                  </a:schemeClr>
                </a:solidFill>
                <a:ea typeface="+mn-lt"/>
                <a:cs typeface="+mn-lt"/>
              </a:rPr>
              <a:t>Wordt er verwezen naar andere bronnen? Wie en wat dan?</a:t>
            </a:r>
          </a:p>
          <a:p>
            <a:pPr lvl="1"/>
            <a:r>
              <a:rPr lang="nl-NL" dirty="0">
                <a:solidFill>
                  <a:schemeClr val="tx1">
                    <a:lumMod val="65000"/>
                    <a:lumOff val="35000"/>
                  </a:schemeClr>
                </a:solidFill>
                <a:ea typeface="+mn-lt"/>
                <a:cs typeface="+mn-lt"/>
              </a:rPr>
              <a:t>Van wanneer is het bericht? </a:t>
            </a:r>
          </a:p>
          <a:p>
            <a:pPr lvl="1"/>
            <a:r>
              <a:rPr lang="nl-NL" dirty="0">
                <a:solidFill>
                  <a:schemeClr val="tx1">
                    <a:lumMod val="65000"/>
                    <a:lumOff val="35000"/>
                  </a:schemeClr>
                </a:solidFill>
                <a:ea typeface="+mn-lt"/>
                <a:cs typeface="+mn-lt"/>
              </a:rPr>
              <a:t>Zou het een grap kunnen zijn? Waarom?</a:t>
            </a:r>
          </a:p>
          <a:p>
            <a:pPr lvl="1"/>
            <a:r>
              <a:rPr lang="nl-NL" dirty="0">
                <a:solidFill>
                  <a:schemeClr val="tx1">
                    <a:lumMod val="65000"/>
                    <a:lumOff val="35000"/>
                  </a:schemeClr>
                </a:solidFill>
                <a:ea typeface="+mn-lt"/>
                <a:cs typeface="+mn-lt"/>
              </a:rPr>
              <a:t>Zou je  het graag willen geloven? Waarom?</a:t>
            </a:r>
          </a:p>
          <a:p>
            <a:pPr lvl="1"/>
            <a:r>
              <a:rPr lang="nl-NL" dirty="0">
                <a:solidFill>
                  <a:schemeClr val="tx1">
                    <a:lumMod val="65000"/>
                    <a:lumOff val="35000"/>
                  </a:schemeClr>
                </a:solidFill>
                <a:ea typeface="+mn-lt"/>
                <a:cs typeface="+mn-lt"/>
              </a:rPr>
              <a:t>Vraag aan een deskundige of raadpleeg andere sites</a:t>
            </a:r>
          </a:p>
          <a:p>
            <a:endParaRPr lang="nl-NL" dirty="0">
              <a:solidFill>
                <a:schemeClr val="tx1">
                  <a:lumMod val="65000"/>
                  <a:lumOff val="35000"/>
                </a:schemeClr>
              </a:solidFill>
              <a:ea typeface="+mn-lt"/>
              <a:cs typeface="+mn-lt"/>
            </a:endParaRPr>
          </a:p>
          <a:p>
            <a:pPr eaLnBrk="1" hangingPunct="1"/>
            <a:endParaRPr lang="nl-NL" altLang="nl-NL" dirty="0">
              <a:solidFill>
                <a:srgbClr val="009DD9"/>
              </a:solidFill>
            </a:endParaRPr>
          </a:p>
        </p:txBody>
      </p:sp>
    </p:spTree>
    <p:extLst>
      <p:ext uri="{BB962C8B-B14F-4D97-AF65-F5344CB8AC3E}">
        <p14:creationId xmlns:p14="http://schemas.microsoft.com/office/powerpoint/2010/main" val="108063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9"/>
          </a:xfrm>
          <a:prstGeom prst="rect">
            <a:avLst/>
          </a:prstGeom>
        </p:spPr>
      </p:pic>
      <p:pic>
        <p:nvPicPr>
          <p:cNvPr id="6" name="Afbeelding 5">
            <a:extLst>
              <a:ext uri="{FF2B5EF4-FFF2-40B4-BE49-F238E27FC236}">
                <a16:creationId xmlns:a16="http://schemas.microsoft.com/office/drawing/2014/main" id="{52071610-1187-F6D7-CACE-DE51B8051C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7944" y="1628800"/>
            <a:ext cx="4932770" cy="5185170"/>
          </a:xfrm>
          <a:prstGeom prst="rect">
            <a:avLst/>
          </a:prstGeom>
        </p:spPr>
      </p:pic>
      <p:sp>
        <p:nvSpPr>
          <p:cNvPr id="4" name="Tijdelijke aanduiding voor inhoud 3">
            <a:extLst>
              <a:ext uri="{FF2B5EF4-FFF2-40B4-BE49-F238E27FC236}">
                <a16:creationId xmlns:a16="http://schemas.microsoft.com/office/drawing/2014/main" id="{4E626124-BBEA-B083-722C-4A0BCE28B4AB}"/>
              </a:ext>
            </a:extLst>
          </p:cNvPr>
          <p:cNvSpPr>
            <a:spLocks noGrp="1"/>
          </p:cNvSpPr>
          <p:nvPr>
            <p:ph idx="1"/>
          </p:nvPr>
        </p:nvSpPr>
        <p:spPr>
          <a:xfrm>
            <a:off x="611560" y="4795403"/>
            <a:ext cx="3888432" cy="4125193"/>
          </a:xfrm>
        </p:spPr>
        <p:txBody>
          <a:bodyPr/>
          <a:lstStyle/>
          <a:p>
            <a:r>
              <a:rPr lang="nl-NL" dirty="0">
                <a:hlinkClick r:id="rId4"/>
              </a:rPr>
              <a:t>https://www.mediawijsheid.nl/nepnieuws/</a:t>
            </a:r>
            <a:r>
              <a:rPr lang="nl-NL" dirty="0"/>
              <a:t> </a:t>
            </a:r>
          </a:p>
          <a:p>
            <a:endParaRPr lang="nl-NL" dirty="0"/>
          </a:p>
          <a:p>
            <a:endParaRPr lang="nl-NL" dirty="0"/>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899592" y="116632"/>
            <a:ext cx="5112568" cy="1163216"/>
          </a:xfrm>
        </p:spPr>
        <p:txBody>
          <a:bodyPr/>
          <a:lstStyle/>
          <a:p>
            <a:r>
              <a:rPr lang="nl-NL" sz="3200" dirty="0"/>
              <a:t>Website: Hoe herken je nepnieuws én kom je met een gefundeerd weerwoord?</a:t>
            </a:r>
            <a:endParaRPr lang="nl-NL" dirty="0">
              <a:solidFill>
                <a:srgbClr val="009DD9"/>
              </a:solidFill>
            </a:endParaRPr>
          </a:p>
        </p:txBody>
      </p:sp>
    </p:spTree>
    <p:extLst>
      <p:ext uri="{BB962C8B-B14F-4D97-AF65-F5344CB8AC3E}">
        <p14:creationId xmlns:p14="http://schemas.microsoft.com/office/powerpoint/2010/main" val="3058815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819472"/>
            <a:ext cx="3168352" cy="4608512"/>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sz="3200" dirty="0" err="1"/>
              <a:t>Filmje</a:t>
            </a:r>
            <a:r>
              <a:rPr lang="nl-NL" sz="3200" dirty="0"/>
              <a:t> </a:t>
            </a:r>
            <a:r>
              <a:rPr lang="nl-NL" sz="3200" dirty="0" err="1"/>
              <a:t>SchoolTV</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420888"/>
            <a:ext cx="7346776" cy="1656184"/>
          </a:xfrm>
        </p:spPr>
        <p:txBody>
          <a:bodyPr/>
          <a:lstStyle/>
          <a:p>
            <a:r>
              <a:rPr lang="nl-NL" dirty="0">
                <a:hlinkClick r:id="rId4"/>
              </a:rPr>
              <a:t>https://schooltv.nl/video/medialogica-in-de-klas-media-en-desinformatie/</a:t>
            </a:r>
            <a:endParaRPr lang="nl-NL" dirty="0"/>
          </a:p>
          <a:p>
            <a:pPr marL="0" indent="0">
              <a:buNone/>
            </a:pPr>
            <a:r>
              <a:rPr lang="nl-NL" sz="1600" dirty="0">
                <a:solidFill>
                  <a:srgbClr val="94C357"/>
                </a:solidFill>
              </a:rPr>
              <a:t>(8 minuten, maar je kunt ook eerder stoppen)</a:t>
            </a:r>
          </a:p>
          <a:p>
            <a:endParaRPr lang="nl-NL" i="1" dirty="0">
              <a:solidFill>
                <a:srgbClr val="0070C0"/>
              </a:solidFill>
              <a:ea typeface="+mn-lt"/>
              <a:cs typeface="+mn-lt"/>
            </a:endParaRPr>
          </a:p>
          <a:p>
            <a:pPr>
              <a:buNone/>
            </a:pPr>
            <a:endParaRPr lang="nl-NL" dirty="0">
              <a:solidFill>
                <a:srgbClr val="FF0000"/>
              </a:solidFill>
              <a:ea typeface="+mn-lt"/>
              <a:cs typeface="+mn-lt"/>
            </a:endParaRPr>
          </a:p>
        </p:txBody>
      </p:sp>
    </p:spTree>
    <p:extLst>
      <p:ext uri="{BB962C8B-B14F-4D97-AF65-F5344CB8AC3E}">
        <p14:creationId xmlns:p14="http://schemas.microsoft.com/office/powerpoint/2010/main" val="4033677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flipH="1">
            <a:off x="5770350" y="493958"/>
            <a:ext cx="2867332" cy="1909643"/>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404664"/>
            <a:ext cx="6348413" cy="1163216"/>
          </a:xfrm>
        </p:spPr>
        <p:txBody>
          <a:bodyPr/>
          <a:lstStyle/>
          <a:p>
            <a:r>
              <a:rPr lang="nl-NL" dirty="0"/>
              <a:t>Vrije keuzes?</a:t>
            </a: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276872"/>
            <a:ext cx="6552728" cy="1512168"/>
          </a:xfrm>
        </p:spPr>
        <p:txBody>
          <a:bodyPr/>
          <a:lstStyle/>
          <a:p>
            <a:r>
              <a:rPr lang="nl-NL" dirty="0">
                <a:solidFill>
                  <a:schemeClr val="tx1">
                    <a:lumMod val="75000"/>
                    <a:lumOff val="25000"/>
                  </a:schemeClr>
                </a:solidFill>
                <a:ea typeface="+mn-lt"/>
                <a:cs typeface="+mn-lt"/>
              </a:rPr>
              <a:t>Door de dingen die we horen, van anderen, van de media, van wat we lezen in de kranten krijgen we informatie. </a:t>
            </a:r>
          </a:p>
          <a:p>
            <a:r>
              <a:rPr lang="nl-NL" dirty="0">
                <a:solidFill>
                  <a:schemeClr val="tx1">
                    <a:lumMod val="75000"/>
                    <a:lumOff val="25000"/>
                  </a:schemeClr>
                </a:solidFill>
                <a:ea typeface="+mn-lt"/>
                <a:cs typeface="+mn-lt"/>
              </a:rPr>
              <a:t>Over toestand in de wereld, en in ons land, over gezondheid, politiek, het milieu, het onderwijs, werk en lonen, vluchtelingen, natuurrampen, en nog veel meer.</a:t>
            </a:r>
          </a:p>
          <a:p>
            <a:endParaRPr lang="nl-NL" dirty="0">
              <a:solidFill>
                <a:schemeClr val="tx1">
                  <a:lumMod val="75000"/>
                  <a:lumOff val="25000"/>
                </a:schemeClr>
              </a:solidFill>
              <a:ea typeface="+mn-lt"/>
              <a:cs typeface="+mn-lt"/>
            </a:endParaRPr>
          </a:p>
          <a:p>
            <a:r>
              <a:rPr lang="nl-NL" dirty="0">
                <a:solidFill>
                  <a:schemeClr val="tx1">
                    <a:lumMod val="75000"/>
                    <a:lumOff val="25000"/>
                  </a:schemeClr>
                </a:solidFill>
                <a:ea typeface="+mn-lt"/>
                <a:cs typeface="+mn-lt"/>
              </a:rPr>
              <a:t>Door die informatie maken we keuzes.</a:t>
            </a:r>
          </a:p>
          <a:p>
            <a:r>
              <a:rPr lang="nl-NL" dirty="0">
                <a:solidFill>
                  <a:schemeClr val="tx1">
                    <a:lumMod val="75000"/>
                    <a:lumOff val="25000"/>
                  </a:schemeClr>
                </a:solidFill>
                <a:ea typeface="+mn-lt"/>
                <a:cs typeface="+mn-lt"/>
              </a:rPr>
              <a:t>Dus die informatie moeten we wel kunnen vertrouwen!</a:t>
            </a:r>
          </a:p>
          <a:p>
            <a:endParaRPr lang="nl-NL" dirty="0">
              <a:solidFill>
                <a:schemeClr val="tx1">
                  <a:lumMod val="75000"/>
                  <a:lumOff val="25000"/>
                </a:schemeClr>
              </a:solidFill>
              <a:ea typeface="+mn-lt"/>
              <a:cs typeface="+mn-lt"/>
            </a:endParaRP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1799044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E9F4A3B-7B0A-4535-42A2-F94EF3AAF5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2240" y="4859272"/>
            <a:ext cx="1944216" cy="1944216"/>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6084168" y="404664"/>
            <a:ext cx="1909643" cy="1909643"/>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467544" y="404664"/>
            <a:ext cx="6348413" cy="1163216"/>
          </a:xfrm>
        </p:spPr>
        <p:txBody>
          <a:bodyPr/>
          <a:lstStyle/>
          <a:p>
            <a:r>
              <a:rPr lang="nl-NL" dirty="0"/>
              <a:t>Ik weet er nu iets meer van</a:t>
            </a: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420888"/>
            <a:ext cx="6552728" cy="1512168"/>
          </a:xfrm>
        </p:spPr>
        <p:txBody>
          <a:bodyPr/>
          <a:lstStyle/>
          <a:p>
            <a:r>
              <a:rPr lang="nl-NL" dirty="0">
                <a:solidFill>
                  <a:srgbClr val="009DD9"/>
                </a:solidFill>
                <a:ea typeface="+mn-lt"/>
                <a:cs typeface="+mn-lt"/>
              </a:rPr>
              <a:t>Wat weten jullie nu van fake nieuws, wat is het ?</a:t>
            </a:r>
          </a:p>
          <a:p>
            <a:r>
              <a:rPr lang="nl-NL" dirty="0">
                <a:solidFill>
                  <a:srgbClr val="009DD9"/>
                </a:solidFill>
                <a:ea typeface="+mn-lt"/>
                <a:cs typeface="+mn-lt"/>
              </a:rPr>
              <a:t>Vertel hoe jij zou proberen fake nieuws te herkennen.</a:t>
            </a:r>
          </a:p>
          <a:p>
            <a:endParaRPr lang="nl-NL" dirty="0">
              <a:solidFill>
                <a:srgbClr val="009DD9"/>
              </a:solidFill>
              <a:ea typeface="+mn-lt"/>
              <a:cs typeface="+mn-lt"/>
            </a:endParaRPr>
          </a:p>
          <a:p>
            <a:endParaRPr lang="nl-NL" dirty="0">
              <a:solidFill>
                <a:srgbClr val="009DD9"/>
              </a:solidFill>
              <a:ea typeface="+mn-lt"/>
              <a:cs typeface="+mn-lt"/>
            </a:endParaRPr>
          </a:p>
          <a:p>
            <a:r>
              <a:rPr lang="nl-NL" dirty="0">
                <a:solidFill>
                  <a:srgbClr val="009DD9"/>
                </a:solidFill>
                <a:ea typeface="+mn-lt"/>
                <a:cs typeface="+mn-lt"/>
              </a:rPr>
              <a:t>Waar zou je nog meer over willen weten?</a:t>
            </a:r>
          </a:p>
          <a:p>
            <a:r>
              <a:rPr lang="nl-NL" dirty="0">
                <a:solidFill>
                  <a:srgbClr val="009DD9"/>
                </a:solidFill>
                <a:ea typeface="+mn-lt"/>
                <a:cs typeface="+mn-lt"/>
              </a:rPr>
              <a:t>Wat zou je nog over fake nieuws willen zeggen?</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2907216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7" name="Afbeelding 6">
            <a:extLst>
              <a:ext uri="{FF2B5EF4-FFF2-40B4-BE49-F238E27FC236}">
                <a16:creationId xmlns:a16="http://schemas.microsoft.com/office/drawing/2014/main" id="{DFEBE592-C32B-81CE-D7C2-1DB14E143ED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2</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675883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pic>
        <p:nvPicPr>
          <p:cNvPr id="6" name="Afbeelding 5">
            <a:extLst>
              <a:ext uri="{FF2B5EF4-FFF2-40B4-BE49-F238E27FC236}">
                <a16:creationId xmlns:a16="http://schemas.microsoft.com/office/drawing/2014/main" id="{7F2A835E-A6C7-705E-C419-7628F27681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1090" y="1027235"/>
            <a:ext cx="5450896" cy="585767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altLang="nl-NL" sz="3600" dirty="0"/>
              <a:t>Les 3 </a:t>
            </a:r>
            <a:r>
              <a:rPr lang="nl-NL" altLang="nl-NL" sz="3200" dirty="0"/>
              <a:t>Fake Wetenschap – </a:t>
            </a:r>
            <a:br>
              <a:rPr lang="nl-NL" altLang="nl-NL" sz="3200" dirty="0"/>
            </a:br>
            <a:r>
              <a:rPr lang="nl-NL" altLang="nl-NL" sz="2000" dirty="0"/>
              <a:t>Voortgezet onderwijs</a:t>
            </a:r>
            <a:r>
              <a:rPr lang="nl-NL" altLang="nl-NL" sz="2000" dirty="0">
                <a:solidFill>
                  <a:srgbClr val="94C357"/>
                </a:solidFill>
              </a:rPr>
              <a:t> (zie les 2 voor het PO)</a:t>
            </a:r>
            <a:endParaRPr lang="nl-NL" sz="2000" dirty="0">
              <a:solidFill>
                <a:srgbClr val="94C357"/>
              </a:solidFill>
            </a:endParaRPr>
          </a:p>
        </p:txBody>
      </p:sp>
    </p:spTree>
    <p:extLst>
      <p:ext uri="{BB962C8B-B14F-4D97-AF65-F5344CB8AC3E}">
        <p14:creationId xmlns:p14="http://schemas.microsoft.com/office/powerpoint/2010/main" val="2693605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52120" y="404664"/>
            <a:ext cx="2669235" cy="1872208"/>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6122640" cy="1163216"/>
          </a:xfrm>
        </p:spPr>
        <p:txBody>
          <a:bodyPr/>
          <a:lstStyle/>
          <a:p>
            <a:r>
              <a:rPr lang="nl-NL" altLang="nl-NL" sz="3200" dirty="0"/>
              <a:t>Ga in gesprek</a:t>
            </a:r>
            <a:endParaRPr lang="nl-NL" sz="28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1916832"/>
            <a:ext cx="7346776" cy="4125193"/>
          </a:xfrm>
        </p:spPr>
        <p:txBody>
          <a:bodyPr/>
          <a:lstStyle/>
          <a:p>
            <a:r>
              <a:rPr lang="nl-NL" dirty="0">
                <a:solidFill>
                  <a:srgbClr val="009DD9"/>
                </a:solidFill>
              </a:rPr>
              <a:t>Wat is wetenschap?</a:t>
            </a:r>
          </a:p>
          <a:p>
            <a:endParaRPr lang="nl-NL" dirty="0">
              <a:solidFill>
                <a:srgbClr val="009DD9"/>
              </a:solidFill>
            </a:endParaRPr>
          </a:p>
          <a:p>
            <a:r>
              <a:rPr lang="nl-NL" dirty="0">
                <a:solidFill>
                  <a:srgbClr val="009DD9"/>
                </a:solidFill>
              </a:rPr>
              <a:t>Wat is, denk je, “zachte” wetenschap?</a:t>
            </a:r>
          </a:p>
          <a:p>
            <a:endParaRPr lang="nl-NL" dirty="0">
              <a:solidFill>
                <a:srgbClr val="009DD9"/>
              </a:solidFill>
            </a:endParaRPr>
          </a:p>
          <a:p>
            <a:r>
              <a:rPr lang="nl-NL" dirty="0">
                <a:solidFill>
                  <a:srgbClr val="009DD9"/>
                </a:solidFill>
              </a:rPr>
              <a:t>Wat is, denk je, “harde” wetenschap?</a:t>
            </a:r>
          </a:p>
          <a:p>
            <a:endParaRPr lang="nl-NL" dirty="0">
              <a:solidFill>
                <a:srgbClr val="009DD9"/>
              </a:solidFill>
            </a:endParaRPr>
          </a:p>
          <a:p>
            <a:r>
              <a:rPr lang="nl-NL" dirty="0">
                <a:solidFill>
                  <a:srgbClr val="009DD9"/>
                </a:solidFill>
              </a:rPr>
              <a:t>Wat, denk je, weten we eigenlijk zeker?</a:t>
            </a:r>
          </a:p>
          <a:p>
            <a:pPr>
              <a:buNone/>
            </a:pPr>
            <a:endParaRPr lang="nl-NL" dirty="0">
              <a:solidFill>
                <a:srgbClr val="FF0000"/>
              </a:solidFill>
              <a:ea typeface="+mn-lt"/>
              <a:cs typeface="+mn-lt"/>
            </a:endParaRPr>
          </a:p>
        </p:txBody>
      </p:sp>
    </p:spTree>
    <p:extLst>
      <p:ext uri="{BB962C8B-B14F-4D97-AF65-F5344CB8AC3E}">
        <p14:creationId xmlns:p14="http://schemas.microsoft.com/office/powerpoint/2010/main" val="2767697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3EC0702-6EC7-4E5F-9F76-3E6323ECB49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664910" y="249754"/>
            <a:ext cx="2845577" cy="2027117"/>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Slecht nieuws en …</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467544" y="2204864"/>
            <a:ext cx="6624736" cy="4125193"/>
          </a:xfrm>
        </p:spPr>
        <p:txBody>
          <a:bodyPr/>
          <a:lstStyle/>
          <a:p>
            <a:r>
              <a:rPr lang="nl-NL" dirty="0">
                <a:solidFill>
                  <a:srgbClr val="3057A1"/>
                </a:solidFill>
              </a:rPr>
              <a:t>En waarom kijken we graag naar slecht nieuws?</a:t>
            </a:r>
          </a:p>
          <a:p>
            <a:r>
              <a:rPr lang="nl-NL" dirty="0">
                <a:solidFill>
                  <a:schemeClr val="tx1">
                    <a:lumMod val="75000"/>
                    <a:lumOff val="25000"/>
                  </a:schemeClr>
                </a:solidFill>
              </a:rPr>
              <a:t>Overstromingen, vulkaanuitbarstingen, oorlogen …</a:t>
            </a:r>
          </a:p>
          <a:p>
            <a:endParaRPr lang="nl-NL" dirty="0">
              <a:solidFill>
                <a:schemeClr val="tx1">
                  <a:lumMod val="75000"/>
                  <a:lumOff val="25000"/>
                </a:schemeClr>
              </a:solidFill>
            </a:endParaRPr>
          </a:p>
          <a:p>
            <a:r>
              <a:rPr lang="nl-NL" dirty="0">
                <a:solidFill>
                  <a:srgbClr val="3057A1"/>
                </a:solidFill>
              </a:rPr>
              <a:t>Waarom is goed nieuws zo saai?</a:t>
            </a:r>
          </a:p>
          <a:p>
            <a:pPr lvl="1"/>
            <a:r>
              <a:rPr lang="nl-NL" sz="1800" dirty="0">
                <a:solidFill>
                  <a:schemeClr val="tx1">
                    <a:lumMod val="75000"/>
                    <a:lumOff val="25000"/>
                  </a:schemeClr>
                </a:solidFill>
              </a:rPr>
              <a:t>Vlucht KL959 uit Dubai is veilig geland!</a:t>
            </a:r>
          </a:p>
          <a:p>
            <a:pPr lvl="1"/>
            <a:r>
              <a:rPr lang="nl-NL" sz="1800" dirty="0">
                <a:solidFill>
                  <a:schemeClr val="tx1">
                    <a:lumMod val="75000"/>
                    <a:lumOff val="25000"/>
                  </a:schemeClr>
                </a:solidFill>
              </a:rPr>
              <a:t>Er zijn vandaag 173 baby’s levend geboren!</a:t>
            </a:r>
          </a:p>
          <a:p>
            <a:pPr lvl="1"/>
            <a:r>
              <a:rPr lang="nl-NL" sz="1800" dirty="0">
                <a:solidFill>
                  <a:schemeClr val="tx1">
                    <a:lumMod val="75000"/>
                    <a:lumOff val="25000"/>
                  </a:schemeClr>
                </a:solidFill>
              </a:rPr>
              <a:t>Van alle mensen die vandaag uit het ziekenhuis kwamen, is 99% er via de voordeur weer uitgekomen! (Dus niet via het mortuarium).</a:t>
            </a:r>
          </a:p>
          <a:p>
            <a:pPr lvl="1"/>
            <a:endParaRPr lang="nl-NL" sz="1800" dirty="0">
              <a:solidFill>
                <a:schemeClr val="tx1">
                  <a:lumMod val="75000"/>
                  <a:lumOff val="25000"/>
                </a:schemeClr>
              </a:solidFill>
            </a:endParaRPr>
          </a:p>
          <a:p>
            <a:pPr lvl="1"/>
            <a:r>
              <a:rPr lang="nl-NL" sz="1800" dirty="0">
                <a:solidFill>
                  <a:srgbClr val="3057A1"/>
                </a:solidFill>
              </a:rPr>
              <a:t>Iets nieuws de volgende dag? &gt;</a:t>
            </a:r>
          </a:p>
        </p:txBody>
      </p:sp>
    </p:spTree>
    <p:extLst>
      <p:ext uri="{BB962C8B-B14F-4D97-AF65-F5344CB8AC3E}">
        <p14:creationId xmlns:p14="http://schemas.microsoft.com/office/powerpoint/2010/main" val="1781715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56176" y="692695"/>
            <a:ext cx="1728192" cy="1324277"/>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“Zachte” wetenschappen</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755576" y="1988840"/>
            <a:ext cx="5904656" cy="2592288"/>
          </a:xfrm>
        </p:spPr>
        <p:txBody>
          <a:bodyPr/>
          <a:lstStyle/>
          <a:p>
            <a:pPr eaLnBrk="1" hangingPunct="1"/>
            <a:r>
              <a:rPr lang="nl-NL" altLang="nl-NL" dirty="0">
                <a:solidFill>
                  <a:schemeClr val="tx1">
                    <a:lumMod val="65000"/>
                    <a:lumOff val="35000"/>
                  </a:schemeClr>
                </a:solidFill>
              </a:rPr>
              <a:t>In de antieke tijden maakten ze al verschil tussen de </a:t>
            </a:r>
          </a:p>
          <a:p>
            <a:pPr eaLnBrk="1" hangingPunct="1"/>
            <a:r>
              <a:rPr lang="nl-NL" altLang="nl-NL" b="1" dirty="0">
                <a:solidFill>
                  <a:srgbClr val="3057A1"/>
                </a:solidFill>
              </a:rPr>
              <a:t>Triviale wetenschappen</a:t>
            </a:r>
            <a:r>
              <a:rPr lang="nl-NL" altLang="nl-NL" dirty="0">
                <a:solidFill>
                  <a:srgbClr val="3057A1"/>
                </a:solidFill>
              </a:rPr>
              <a:t>:</a:t>
            </a:r>
          </a:p>
          <a:p>
            <a:pPr lvl="1" eaLnBrk="1" hangingPunct="1"/>
            <a:r>
              <a:rPr lang="nl-NL" altLang="nl-NL" dirty="0">
                <a:solidFill>
                  <a:schemeClr val="tx1">
                    <a:lumMod val="65000"/>
                    <a:lumOff val="35000"/>
                  </a:schemeClr>
                </a:solidFill>
              </a:rPr>
              <a:t>Grammatica</a:t>
            </a:r>
          </a:p>
          <a:p>
            <a:pPr lvl="1" eaLnBrk="1" hangingPunct="1"/>
            <a:r>
              <a:rPr lang="nl-NL" altLang="nl-NL" dirty="0">
                <a:solidFill>
                  <a:schemeClr val="tx1">
                    <a:lumMod val="65000"/>
                    <a:lumOff val="35000"/>
                  </a:schemeClr>
                </a:solidFill>
              </a:rPr>
              <a:t>Retorica (welsprekendheid)</a:t>
            </a:r>
          </a:p>
          <a:p>
            <a:pPr lvl="1" eaLnBrk="1" hangingPunct="1"/>
            <a:r>
              <a:rPr lang="nl-NL" altLang="nl-NL" dirty="0">
                <a:solidFill>
                  <a:schemeClr val="tx1">
                    <a:lumMod val="65000"/>
                    <a:lumOff val="35000"/>
                  </a:schemeClr>
                </a:solidFill>
              </a:rPr>
              <a:t>Dialectiek</a:t>
            </a:r>
          </a:p>
          <a:p>
            <a:pPr eaLnBrk="1" hangingPunct="1"/>
            <a:r>
              <a:rPr lang="nl-NL" altLang="nl-NL" dirty="0">
                <a:solidFill>
                  <a:schemeClr val="tx1">
                    <a:lumMod val="65000"/>
                    <a:lumOff val="35000"/>
                  </a:schemeClr>
                </a:solidFill>
              </a:rPr>
              <a:t>Tegenwoordig zouden we zeggen </a:t>
            </a:r>
            <a:r>
              <a:rPr lang="nl-NL" altLang="nl-NL" b="1" dirty="0">
                <a:solidFill>
                  <a:srgbClr val="3057A1"/>
                </a:solidFill>
              </a:rPr>
              <a:t>de alfa-vakken</a:t>
            </a:r>
            <a:r>
              <a:rPr lang="nl-NL" altLang="nl-NL" dirty="0">
                <a:solidFill>
                  <a:schemeClr val="tx1">
                    <a:lumMod val="65000"/>
                    <a:lumOff val="35000"/>
                  </a:schemeClr>
                </a:solidFill>
              </a:rPr>
              <a:t>:</a:t>
            </a:r>
          </a:p>
          <a:p>
            <a:pPr lvl="1" eaLnBrk="1" hangingPunct="1"/>
            <a:r>
              <a:rPr lang="nl-NL" altLang="nl-NL" dirty="0">
                <a:solidFill>
                  <a:schemeClr val="tx1">
                    <a:lumMod val="65000"/>
                    <a:lumOff val="35000"/>
                  </a:schemeClr>
                </a:solidFill>
              </a:rPr>
              <a:t>Talen</a:t>
            </a:r>
          </a:p>
          <a:p>
            <a:pPr lvl="1" eaLnBrk="1" hangingPunct="1"/>
            <a:r>
              <a:rPr lang="nl-NL" altLang="nl-NL" dirty="0">
                <a:solidFill>
                  <a:schemeClr val="tx1">
                    <a:lumMod val="65000"/>
                    <a:lumOff val="35000"/>
                  </a:schemeClr>
                </a:solidFill>
              </a:rPr>
              <a:t>Geschiedenis</a:t>
            </a:r>
          </a:p>
          <a:p>
            <a:pPr lvl="1" eaLnBrk="1" hangingPunct="1"/>
            <a:r>
              <a:rPr lang="nl-NL" altLang="nl-NL" dirty="0">
                <a:solidFill>
                  <a:schemeClr val="tx1">
                    <a:lumMod val="65000"/>
                    <a:lumOff val="35000"/>
                  </a:schemeClr>
                </a:solidFill>
              </a:rPr>
              <a:t>Psychologie </a:t>
            </a:r>
          </a:p>
          <a:p>
            <a:pPr lvl="1" eaLnBrk="1" hangingPunct="1"/>
            <a:r>
              <a:rPr lang="nl-NL" altLang="nl-NL" dirty="0">
                <a:solidFill>
                  <a:schemeClr val="tx1">
                    <a:lumMod val="65000"/>
                    <a:lumOff val="35000"/>
                  </a:schemeClr>
                </a:solidFill>
              </a:rPr>
              <a:t>Kunst</a:t>
            </a:r>
          </a:p>
          <a:p>
            <a:pPr lvl="1" eaLnBrk="1" hangingPunct="1"/>
            <a:r>
              <a:rPr lang="nl-NL" altLang="nl-NL" dirty="0">
                <a:solidFill>
                  <a:schemeClr val="tx1">
                    <a:lumMod val="65000"/>
                    <a:lumOff val="35000"/>
                  </a:schemeClr>
                </a:solidFill>
              </a:rPr>
              <a:t>etc.</a:t>
            </a:r>
            <a:endParaRPr lang="nl-NL" altLang="nl-NL" dirty="0">
              <a:solidFill>
                <a:srgbClr val="009DD9"/>
              </a:solidFill>
            </a:endParaRPr>
          </a:p>
        </p:txBody>
      </p:sp>
    </p:spTree>
    <p:extLst>
      <p:ext uri="{BB962C8B-B14F-4D97-AF65-F5344CB8AC3E}">
        <p14:creationId xmlns:p14="http://schemas.microsoft.com/office/powerpoint/2010/main" val="1664733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13CD3C3-F83D-F719-390A-E81B3E98040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25098" y="764704"/>
            <a:ext cx="1731278" cy="1396997"/>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“Harde” wetenschappen</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060848"/>
            <a:ext cx="7200800" cy="2592288"/>
          </a:xfrm>
        </p:spPr>
        <p:txBody>
          <a:bodyPr/>
          <a:lstStyle/>
          <a:p>
            <a:pPr marL="652463" lvl="1"/>
            <a:r>
              <a:rPr lang="nl-NL" altLang="nl-NL" sz="1800" dirty="0"/>
              <a:t>En de </a:t>
            </a:r>
            <a:r>
              <a:rPr lang="nl-NL" altLang="nl-NL" sz="1800" b="1" dirty="0" err="1">
                <a:solidFill>
                  <a:srgbClr val="3057A1"/>
                </a:solidFill>
              </a:rPr>
              <a:t>Quadriviale</a:t>
            </a:r>
            <a:r>
              <a:rPr lang="nl-NL" altLang="nl-NL" sz="1800" b="1" dirty="0">
                <a:solidFill>
                  <a:srgbClr val="3057A1"/>
                </a:solidFill>
              </a:rPr>
              <a:t> wetenschappen</a:t>
            </a:r>
            <a:r>
              <a:rPr lang="nl-NL" altLang="nl-NL" sz="1800" dirty="0"/>
              <a:t>:</a:t>
            </a:r>
          </a:p>
          <a:p>
            <a:pPr marL="1052513" lvl="2"/>
            <a:r>
              <a:rPr lang="nl-NL" altLang="nl-NL" sz="1600" dirty="0"/>
              <a:t>Rekenkunde</a:t>
            </a:r>
          </a:p>
          <a:p>
            <a:pPr marL="1052513" lvl="2"/>
            <a:r>
              <a:rPr lang="nl-NL" altLang="nl-NL" sz="1600" dirty="0"/>
              <a:t>Meetkunde </a:t>
            </a:r>
          </a:p>
          <a:p>
            <a:pPr marL="1052513" lvl="2"/>
            <a:r>
              <a:rPr lang="nl-NL" altLang="nl-NL" sz="1600" dirty="0"/>
              <a:t>Muziek</a:t>
            </a:r>
          </a:p>
          <a:p>
            <a:pPr marL="1052513" lvl="2"/>
            <a:r>
              <a:rPr lang="nl-NL" altLang="nl-NL" sz="1600" dirty="0"/>
              <a:t>Astronomie</a:t>
            </a:r>
          </a:p>
          <a:p>
            <a:pPr marL="652463" lvl="1"/>
            <a:r>
              <a:rPr lang="nl-NL" altLang="nl-NL" sz="1800" dirty="0"/>
              <a:t>Tegenwoordig zouden we zeggen </a:t>
            </a:r>
            <a:r>
              <a:rPr lang="nl-NL" altLang="nl-NL" sz="1800" b="1" dirty="0">
                <a:solidFill>
                  <a:srgbClr val="3057A1"/>
                </a:solidFill>
              </a:rPr>
              <a:t>de </a:t>
            </a:r>
            <a:r>
              <a:rPr lang="nl-NL" altLang="nl-NL" sz="1800" b="1" dirty="0" err="1">
                <a:solidFill>
                  <a:srgbClr val="3057A1"/>
                </a:solidFill>
              </a:rPr>
              <a:t>bèta-vakken</a:t>
            </a:r>
            <a:r>
              <a:rPr lang="nl-NL" altLang="nl-NL" sz="1800" dirty="0"/>
              <a:t>:</a:t>
            </a:r>
          </a:p>
          <a:p>
            <a:pPr marL="1052513" lvl="2"/>
            <a:r>
              <a:rPr lang="nl-NL" altLang="nl-NL" sz="1600" dirty="0"/>
              <a:t>Wiskunde</a:t>
            </a:r>
          </a:p>
          <a:p>
            <a:pPr marL="1052513" lvl="2"/>
            <a:r>
              <a:rPr lang="nl-NL" altLang="nl-NL" sz="1600" dirty="0"/>
              <a:t>Natuurkunde </a:t>
            </a:r>
          </a:p>
          <a:p>
            <a:pPr marL="1052513" lvl="2"/>
            <a:r>
              <a:rPr lang="nl-NL" altLang="nl-NL" sz="1600" dirty="0"/>
              <a:t>Scheikunde</a:t>
            </a:r>
          </a:p>
          <a:p>
            <a:pPr marL="1052513" lvl="2"/>
            <a:r>
              <a:rPr lang="nl-NL" altLang="nl-NL" sz="1600" dirty="0"/>
              <a:t>Biologie / Geneeskunde</a:t>
            </a:r>
            <a:endParaRPr lang="nl-NL" altLang="nl-NL" dirty="0">
              <a:solidFill>
                <a:srgbClr val="009DD9"/>
              </a:solidFill>
            </a:endParaRPr>
          </a:p>
        </p:txBody>
      </p:sp>
    </p:spTree>
    <p:extLst>
      <p:ext uri="{BB962C8B-B14F-4D97-AF65-F5344CB8AC3E}">
        <p14:creationId xmlns:p14="http://schemas.microsoft.com/office/powerpoint/2010/main" val="2966770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61E2F0F-D6AD-0D79-D7BC-F0ED27E5D6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56176" y="620795"/>
            <a:ext cx="1552492" cy="1583961"/>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dirty="0"/>
              <a:t>Wat weten we zeker? -1</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76872"/>
            <a:ext cx="6552728" cy="4125193"/>
          </a:xfrm>
        </p:spPr>
        <p:txBody>
          <a:bodyPr/>
          <a:lstStyle/>
          <a:p>
            <a:r>
              <a:rPr lang="nl-NL" dirty="0">
                <a:solidFill>
                  <a:srgbClr val="009DD9"/>
                </a:solidFill>
                <a:ea typeface="+mn-lt"/>
                <a:cs typeface="+mn-lt"/>
              </a:rPr>
              <a:t>Weten we de dingen in de “zachte” wetenschappen zeker?</a:t>
            </a:r>
          </a:p>
          <a:p>
            <a:pPr lvl="2"/>
            <a:r>
              <a:rPr lang="nl-NL" sz="1800" dirty="0">
                <a:solidFill>
                  <a:schemeClr val="tx1">
                    <a:lumMod val="75000"/>
                    <a:lumOff val="25000"/>
                  </a:schemeClr>
                </a:solidFill>
                <a:ea typeface="+mn-lt"/>
                <a:cs typeface="+mn-lt"/>
              </a:rPr>
              <a:t>Talen veranderen steeds</a:t>
            </a:r>
          </a:p>
          <a:p>
            <a:pPr lvl="2"/>
            <a:r>
              <a:rPr lang="nl-NL" sz="1800" dirty="0">
                <a:solidFill>
                  <a:schemeClr val="tx1">
                    <a:lumMod val="75000"/>
                    <a:lumOff val="25000"/>
                  </a:schemeClr>
                </a:solidFill>
                <a:ea typeface="+mn-lt"/>
                <a:cs typeface="+mn-lt"/>
              </a:rPr>
              <a:t>Psychologische inzichten worden steeds vernieuwd</a:t>
            </a:r>
          </a:p>
          <a:p>
            <a:pPr lvl="2"/>
            <a:r>
              <a:rPr lang="nl-NL" sz="1800" dirty="0">
                <a:solidFill>
                  <a:schemeClr val="tx1">
                    <a:lumMod val="75000"/>
                    <a:lumOff val="25000"/>
                  </a:schemeClr>
                </a:solidFill>
                <a:ea typeface="+mn-lt"/>
                <a:cs typeface="+mn-lt"/>
              </a:rPr>
              <a:t>Kunst vertoont periodieke stromingen</a:t>
            </a:r>
          </a:p>
          <a:p>
            <a:pPr lvl="2"/>
            <a:r>
              <a:rPr lang="nl-NL" sz="1800" dirty="0">
                <a:solidFill>
                  <a:schemeClr val="tx1">
                    <a:lumMod val="75000"/>
                    <a:lumOff val="25000"/>
                  </a:schemeClr>
                </a:solidFill>
                <a:ea typeface="+mn-lt"/>
                <a:cs typeface="+mn-lt"/>
              </a:rPr>
              <a:t>En zelfs geschiedenis is niet constant! Er blijken steeds nieuwe inzichten te komen</a:t>
            </a:r>
          </a:p>
        </p:txBody>
      </p:sp>
    </p:spTree>
    <p:extLst>
      <p:ext uri="{BB962C8B-B14F-4D97-AF65-F5344CB8AC3E}">
        <p14:creationId xmlns:p14="http://schemas.microsoft.com/office/powerpoint/2010/main" val="3243983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28184" y="620688"/>
            <a:ext cx="1484400" cy="1491713"/>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Wat weten we zeker? -2</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395536" y="2420888"/>
            <a:ext cx="6912768" cy="2952328"/>
          </a:xfrm>
        </p:spPr>
        <p:txBody>
          <a:bodyPr/>
          <a:lstStyle/>
          <a:p>
            <a:pPr marL="355600" indent="-285750">
              <a:defRPr/>
            </a:pPr>
            <a:r>
              <a:rPr lang="nl-NL" altLang="nl-NL" dirty="0">
                <a:solidFill>
                  <a:srgbClr val="009DD9"/>
                </a:solidFill>
              </a:rPr>
              <a:t>Weten we de dingen in de “harde” wetenschappen zeker?</a:t>
            </a:r>
          </a:p>
          <a:p>
            <a:pPr marL="355600" indent="-285750">
              <a:defRPr/>
            </a:pPr>
            <a:r>
              <a:rPr lang="nl-NL" altLang="nl-NL" dirty="0">
                <a:solidFill>
                  <a:srgbClr val="009DD9"/>
                </a:solidFill>
              </a:rPr>
              <a:t>1 + 1 = 2 toch? In de wiskunde is toch alles zeker?</a:t>
            </a:r>
          </a:p>
          <a:p>
            <a:pPr marL="355600" indent="-285750">
              <a:defRPr/>
            </a:pPr>
            <a:r>
              <a:rPr lang="nl-NL" altLang="nl-NL" dirty="0">
                <a:solidFill>
                  <a:srgbClr val="009DD9"/>
                </a:solidFill>
              </a:rPr>
              <a:t>Licht gaat toch rechtuit? De natuurkunde zoekt toch naar zekerheid?</a:t>
            </a:r>
          </a:p>
          <a:p>
            <a:pPr marL="355600" indent="-285750">
              <a:defRPr/>
            </a:pPr>
            <a:r>
              <a:rPr lang="nl-NL" altLang="nl-NL" dirty="0">
                <a:solidFill>
                  <a:schemeClr val="tx1">
                    <a:lumMod val="65000"/>
                    <a:lumOff val="35000"/>
                  </a:schemeClr>
                </a:solidFill>
              </a:rPr>
              <a:t>Als je waterstof en zuurstof mengt krijg je water. </a:t>
            </a:r>
            <a:r>
              <a:rPr lang="nl-NL" altLang="nl-NL" dirty="0">
                <a:solidFill>
                  <a:srgbClr val="009DD9"/>
                </a:solidFill>
              </a:rPr>
              <a:t>Scheikunde staat toch vast?</a:t>
            </a:r>
          </a:p>
          <a:p>
            <a:pPr marL="355600" indent="-285750">
              <a:defRPr/>
            </a:pPr>
            <a:r>
              <a:rPr lang="nl-NL" altLang="nl-NL" dirty="0">
                <a:solidFill>
                  <a:schemeClr val="tx1">
                    <a:lumMod val="65000"/>
                    <a:lumOff val="35000"/>
                  </a:schemeClr>
                </a:solidFill>
              </a:rPr>
              <a:t>En in de Biologie en Geneeskunde ontdekken we steeds meer. </a:t>
            </a:r>
            <a:r>
              <a:rPr lang="nl-NL" altLang="nl-NL" dirty="0">
                <a:solidFill>
                  <a:srgbClr val="009DD9"/>
                </a:solidFill>
              </a:rPr>
              <a:t>Dat zijn toch ook vaststaande feiten?</a:t>
            </a:r>
          </a:p>
          <a:p>
            <a:pPr eaLnBrk="1" hangingPunct="1"/>
            <a:endParaRPr lang="nl-NL" altLang="nl-NL" dirty="0">
              <a:solidFill>
                <a:schemeClr val="tx1">
                  <a:lumMod val="65000"/>
                  <a:lumOff val="35000"/>
                </a:schemeClr>
              </a:solidFill>
            </a:endParaRPr>
          </a:p>
        </p:txBody>
      </p:sp>
    </p:spTree>
    <p:extLst>
      <p:ext uri="{BB962C8B-B14F-4D97-AF65-F5344CB8AC3E}">
        <p14:creationId xmlns:p14="http://schemas.microsoft.com/office/powerpoint/2010/main" val="3467369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867C807-7C42-9055-23D6-1E27A41B42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60232" y="4817328"/>
            <a:ext cx="2232248" cy="1919518"/>
          </a:xfrm>
          <a:prstGeom prst="rect">
            <a:avLst/>
          </a:prstGeom>
        </p:spPr>
      </p:pic>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156176" y="619207"/>
            <a:ext cx="1571949" cy="1387977"/>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1" y="476672"/>
            <a:ext cx="6048672" cy="1163216"/>
          </a:xfrm>
        </p:spPr>
        <p:txBody>
          <a:bodyPr/>
          <a:lstStyle/>
          <a:p>
            <a:r>
              <a:rPr lang="nl-NL" dirty="0"/>
              <a:t>Wat weten we zeker? -3</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1628800"/>
            <a:ext cx="5832648" cy="2592288"/>
          </a:xfrm>
        </p:spPr>
        <p:txBody>
          <a:bodyPr/>
          <a:lstStyle/>
          <a:p>
            <a:r>
              <a:rPr lang="nl-NL" dirty="0">
                <a:ea typeface="+mn-lt"/>
                <a:cs typeface="+mn-lt"/>
              </a:rPr>
              <a:t>Spoiler alert: we weten nog maar heel weinig zeker! Zelfs in de “harde” wetenschappen</a:t>
            </a:r>
          </a:p>
          <a:p>
            <a:endParaRPr lang="nl-NL" sz="100" dirty="0">
              <a:ea typeface="+mn-lt"/>
              <a:cs typeface="+mn-lt"/>
            </a:endParaRPr>
          </a:p>
          <a:p>
            <a:r>
              <a:rPr lang="nl-NL" dirty="0">
                <a:solidFill>
                  <a:srgbClr val="3057A1"/>
                </a:solidFill>
                <a:ea typeface="+mn-lt"/>
                <a:cs typeface="+mn-lt"/>
              </a:rPr>
              <a:t>Ja, we weten dat een steen omlaag valt</a:t>
            </a:r>
          </a:p>
          <a:p>
            <a:pPr lvl="1"/>
            <a:r>
              <a:rPr lang="nl-NL" dirty="0">
                <a:ea typeface="+mn-lt"/>
                <a:cs typeface="+mn-lt"/>
              </a:rPr>
              <a:t>Laat maar een steen op je teen vallen – Fake of </a:t>
            </a:r>
            <a:r>
              <a:rPr lang="nl-NL" dirty="0" err="1">
                <a:ea typeface="+mn-lt"/>
                <a:cs typeface="+mn-lt"/>
              </a:rPr>
              <a:t>Fact</a:t>
            </a:r>
            <a:r>
              <a:rPr lang="nl-NL" dirty="0">
                <a:ea typeface="+mn-lt"/>
                <a:cs typeface="+mn-lt"/>
              </a:rPr>
              <a:t>?</a:t>
            </a:r>
          </a:p>
          <a:p>
            <a:pPr lvl="1"/>
            <a:r>
              <a:rPr lang="nl-NL" dirty="0">
                <a:ea typeface="+mn-lt"/>
                <a:cs typeface="+mn-lt"/>
              </a:rPr>
              <a:t>Maar we weten nog steeds niet precies hoe zwaartekracht werkt</a:t>
            </a:r>
          </a:p>
          <a:p>
            <a:pPr marL="0" indent="0">
              <a:buNone/>
            </a:pPr>
            <a:endParaRPr lang="nl-NL" dirty="0">
              <a:ea typeface="+mn-lt"/>
              <a:cs typeface="+mn-lt"/>
            </a:endParaRPr>
          </a:p>
          <a:p>
            <a:r>
              <a:rPr lang="nl-NL" dirty="0">
                <a:solidFill>
                  <a:srgbClr val="3057A1"/>
                </a:solidFill>
                <a:ea typeface="+mn-lt"/>
                <a:cs typeface="+mn-lt"/>
              </a:rPr>
              <a:t>Ja, we weten dat de aarde rond is</a:t>
            </a:r>
          </a:p>
          <a:p>
            <a:pPr lvl="1"/>
            <a:r>
              <a:rPr lang="nl-NL" dirty="0">
                <a:ea typeface="+mn-lt"/>
                <a:cs typeface="+mn-lt"/>
              </a:rPr>
              <a:t>(Alhoewel sommige mensen dat nog steeds betwisten)</a:t>
            </a:r>
          </a:p>
          <a:p>
            <a:r>
              <a:rPr lang="nl-NL" dirty="0">
                <a:ea typeface="+mn-lt"/>
                <a:cs typeface="+mn-lt"/>
              </a:rPr>
              <a:t>Maar we weten niet of Einstein nou </a:t>
            </a:r>
            <a:r>
              <a:rPr lang="nl-NL" i="1" dirty="0">
                <a:ea typeface="+mn-lt"/>
                <a:cs typeface="+mn-lt"/>
              </a:rPr>
              <a:t>altijd</a:t>
            </a:r>
            <a:r>
              <a:rPr lang="nl-NL" dirty="0">
                <a:ea typeface="+mn-lt"/>
                <a:cs typeface="+mn-lt"/>
              </a:rPr>
              <a:t> gelijk had, want er zijn nog verschillen tussen zijn </a:t>
            </a:r>
            <a:r>
              <a:rPr lang="nl-NL" dirty="0">
                <a:solidFill>
                  <a:srgbClr val="3057A1"/>
                </a:solidFill>
                <a:ea typeface="+mn-lt"/>
                <a:cs typeface="+mn-lt"/>
              </a:rPr>
              <a:t>relativiteitstheorie</a:t>
            </a:r>
            <a:r>
              <a:rPr lang="nl-NL" dirty="0">
                <a:ea typeface="+mn-lt"/>
                <a:cs typeface="+mn-lt"/>
              </a:rPr>
              <a:t> en de </a:t>
            </a:r>
            <a:r>
              <a:rPr lang="nl-NL" dirty="0">
                <a:solidFill>
                  <a:srgbClr val="3057A1"/>
                </a:solidFill>
                <a:ea typeface="+mn-lt"/>
                <a:cs typeface="+mn-lt"/>
              </a:rPr>
              <a:t>kwantumtheorie</a:t>
            </a:r>
            <a:r>
              <a:rPr lang="nl-NL" dirty="0">
                <a:ea typeface="+mn-lt"/>
                <a:cs typeface="+mn-lt"/>
              </a:rPr>
              <a:t>.</a:t>
            </a:r>
          </a:p>
          <a:p>
            <a:pPr marL="0" indent="0">
              <a:buNone/>
            </a:pPr>
            <a:r>
              <a:rPr lang="nl-NL" sz="500" dirty="0">
                <a:ea typeface="+mn-lt"/>
                <a:cs typeface="+mn-lt"/>
              </a:rPr>
              <a:t> </a:t>
            </a:r>
          </a:p>
          <a:p>
            <a:pPr marL="69850" indent="0" eaLnBrk="1" fontAlgn="auto" hangingPunct="1">
              <a:spcBef>
                <a:spcPts val="0"/>
              </a:spcBef>
              <a:spcAft>
                <a:spcPts val="0"/>
              </a:spcAft>
              <a:buFont typeface="Wingdings 2" panose="05020102010507070707" pitchFamily="18" charset="2"/>
              <a:buNone/>
              <a:defRPr/>
            </a:pPr>
            <a:r>
              <a:rPr lang="nl-NL" altLang="nl-NL" i="1" dirty="0">
                <a:solidFill>
                  <a:srgbClr val="1E7F4B"/>
                </a:solidFill>
                <a:latin typeface="Bodoni MT" panose="02070603080606020203" pitchFamily="18" charset="0"/>
              </a:rPr>
              <a:t>    </a:t>
            </a:r>
          </a:p>
        </p:txBody>
      </p:sp>
    </p:spTree>
    <p:extLst>
      <p:ext uri="{BB962C8B-B14F-4D97-AF65-F5344CB8AC3E}">
        <p14:creationId xmlns:p14="http://schemas.microsoft.com/office/powerpoint/2010/main" val="3172220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36096" y="404664"/>
            <a:ext cx="3124537" cy="2079941"/>
          </a:xfrm>
          <a:prstGeom prst="rect">
            <a:avLst/>
          </a:prstGeom>
        </p:spPr>
      </p:pic>
      <p:pic>
        <p:nvPicPr>
          <p:cNvPr id="5" name="Afbeelding 4">
            <a:extLst>
              <a:ext uri="{FF2B5EF4-FFF2-40B4-BE49-F238E27FC236}">
                <a16:creationId xmlns:a16="http://schemas.microsoft.com/office/drawing/2014/main" id="{FE8E73E8-4078-32AC-FAB7-EB7F5F4FD2B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88224" y="5013176"/>
            <a:ext cx="2304256" cy="1728192"/>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1" y="476672"/>
            <a:ext cx="6048672" cy="1163216"/>
          </a:xfrm>
        </p:spPr>
        <p:txBody>
          <a:bodyPr/>
          <a:lstStyle/>
          <a:p>
            <a:r>
              <a:rPr lang="nl-NL" altLang="nl-NL" dirty="0"/>
              <a:t>Wat weten we zeker? -4</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348880"/>
            <a:ext cx="7128792" cy="2592288"/>
          </a:xfrm>
        </p:spPr>
        <p:txBody>
          <a:bodyPr/>
          <a:lstStyle/>
          <a:p>
            <a:r>
              <a:rPr lang="nl-NL" dirty="0">
                <a:solidFill>
                  <a:schemeClr val="tx1">
                    <a:lumMod val="75000"/>
                    <a:lumOff val="25000"/>
                  </a:schemeClr>
                </a:solidFill>
                <a:ea typeface="+mn-lt"/>
                <a:cs typeface="+mn-lt"/>
              </a:rPr>
              <a:t>Spoiler alert: we weten nog maar heel weinig zeker! Zelfs in de “harde” wetenschappen!</a:t>
            </a:r>
          </a:p>
          <a:p>
            <a:endParaRPr lang="nl-NL" sz="400" dirty="0">
              <a:solidFill>
                <a:schemeClr val="tx1">
                  <a:lumMod val="75000"/>
                  <a:lumOff val="25000"/>
                </a:schemeClr>
              </a:solidFill>
              <a:ea typeface="+mn-lt"/>
              <a:cs typeface="+mn-lt"/>
            </a:endParaRPr>
          </a:p>
          <a:p>
            <a:r>
              <a:rPr lang="nl-NL" dirty="0">
                <a:solidFill>
                  <a:srgbClr val="3057A1"/>
                </a:solidFill>
                <a:ea typeface="+mn-lt"/>
                <a:cs typeface="+mn-lt"/>
              </a:rPr>
              <a:t>Ja, we weten hoe twee stoffen reageren</a:t>
            </a:r>
          </a:p>
          <a:p>
            <a:pPr lvl="1"/>
            <a:r>
              <a:rPr lang="nl-NL" dirty="0">
                <a:solidFill>
                  <a:schemeClr val="tx1">
                    <a:lumMod val="75000"/>
                    <a:lumOff val="25000"/>
                  </a:schemeClr>
                </a:solidFill>
                <a:ea typeface="+mn-lt"/>
                <a:cs typeface="+mn-lt"/>
              </a:rPr>
              <a:t>Maar we weten nog niet precies hoe een atoomkern intact blijft</a:t>
            </a:r>
          </a:p>
          <a:p>
            <a:endParaRPr lang="nl-NL" sz="400" dirty="0">
              <a:solidFill>
                <a:schemeClr val="tx1">
                  <a:lumMod val="75000"/>
                  <a:lumOff val="25000"/>
                </a:schemeClr>
              </a:solidFill>
              <a:ea typeface="+mn-lt"/>
              <a:cs typeface="+mn-lt"/>
            </a:endParaRPr>
          </a:p>
          <a:p>
            <a:r>
              <a:rPr lang="nl-NL" dirty="0">
                <a:solidFill>
                  <a:srgbClr val="3057A1"/>
                </a:solidFill>
                <a:ea typeface="+mn-lt"/>
                <a:cs typeface="+mn-lt"/>
              </a:rPr>
              <a:t>Ja, we weten vaak hoe we mensen moeten genezen</a:t>
            </a:r>
          </a:p>
          <a:p>
            <a:pPr lvl="1"/>
            <a:r>
              <a:rPr lang="nl-NL" dirty="0">
                <a:solidFill>
                  <a:schemeClr val="tx1">
                    <a:lumMod val="75000"/>
                    <a:lumOff val="25000"/>
                  </a:schemeClr>
                </a:solidFill>
                <a:ea typeface="+mn-lt"/>
                <a:cs typeface="+mn-lt"/>
              </a:rPr>
              <a:t>Maar er zijn nog steeds oude, geslaagde geneeswijzen die toch             worden vervangen door andere, nog betere methoden</a:t>
            </a:r>
          </a:p>
          <a:p>
            <a:pPr marL="69850" indent="0" eaLnBrk="1" fontAlgn="auto" hangingPunct="1">
              <a:spcBef>
                <a:spcPts val="0"/>
              </a:spcBef>
              <a:spcAft>
                <a:spcPts val="0"/>
              </a:spcAft>
              <a:buFont typeface="Wingdings 2" panose="05020102010507070707" pitchFamily="18" charset="2"/>
              <a:buNone/>
              <a:defRPr/>
            </a:pPr>
            <a:r>
              <a:rPr lang="nl-NL" altLang="nl-NL" i="1" dirty="0">
                <a:solidFill>
                  <a:schemeClr val="tx1">
                    <a:lumMod val="75000"/>
                    <a:lumOff val="25000"/>
                  </a:schemeClr>
                </a:solidFill>
              </a:rPr>
              <a:t>    </a:t>
            </a:r>
          </a:p>
        </p:txBody>
      </p:sp>
    </p:spTree>
    <p:extLst>
      <p:ext uri="{BB962C8B-B14F-4D97-AF65-F5344CB8AC3E}">
        <p14:creationId xmlns:p14="http://schemas.microsoft.com/office/powerpoint/2010/main" val="38060489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F036E27-0F62-E6D4-B313-BDE7BA86E2D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86475" y="4797152"/>
            <a:ext cx="3057525" cy="1924050"/>
          </a:xfrm>
          <a:prstGeom prst="rect">
            <a:avLst/>
          </a:prstGeom>
        </p:spPr>
      </p:pic>
      <p:pic>
        <p:nvPicPr>
          <p:cNvPr id="5" name="Afbeelding 4">
            <a:extLst>
              <a:ext uri="{FF2B5EF4-FFF2-40B4-BE49-F238E27FC236}">
                <a16:creationId xmlns:a16="http://schemas.microsoft.com/office/drawing/2014/main" id="{8182EBFB-279F-E089-2BEE-1810CA987D7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52120" y="476672"/>
            <a:ext cx="2952750" cy="1962150"/>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332656"/>
            <a:ext cx="6348413" cy="1163216"/>
          </a:xfrm>
        </p:spPr>
        <p:txBody>
          <a:bodyPr/>
          <a:lstStyle/>
          <a:p>
            <a:r>
              <a:rPr lang="nl-NL" dirty="0"/>
              <a:t>Rebellen in de wetenschap</a:t>
            </a:r>
            <a:br>
              <a:rPr lang="nl-NL" dirty="0"/>
            </a:br>
            <a:r>
              <a:rPr lang="nl-NL" dirty="0"/>
              <a:t>1</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395536" y="1772816"/>
            <a:ext cx="7848872" cy="4125193"/>
          </a:xfrm>
        </p:spPr>
        <p:txBody>
          <a:bodyPr/>
          <a:lstStyle/>
          <a:p>
            <a:pPr marL="0" indent="0">
              <a:buNone/>
            </a:pPr>
            <a:r>
              <a:rPr lang="nl-NL" sz="500" dirty="0">
                <a:ea typeface="+mn-lt"/>
                <a:cs typeface="+mn-lt"/>
              </a:rPr>
              <a:t> </a:t>
            </a:r>
          </a:p>
          <a:p>
            <a:pPr marL="0" indent="0">
              <a:buNone/>
            </a:pPr>
            <a:r>
              <a:rPr lang="nl-NL" dirty="0">
                <a:ea typeface="+mn-lt"/>
                <a:cs typeface="+mn-lt"/>
              </a:rPr>
              <a:t>Astrologie: We dachten dat wetenschap “af” was!</a:t>
            </a:r>
          </a:p>
          <a:p>
            <a:r>
              <a:rPr lang="nl-NL" dirty="0">
                <a:ea typeface="+mn-lt"/>
                <a:cs typeface="+mn-lt"/>
              </a:rPr>
              <a:t>De aarde staat in het midden, en de zon, maan, sterren en planeten draaien er omheen. </a:t>
            </a:r>
          </a:p>
          <a:p>
            <a:r>
              <a:rPr lang="nl-NL" dirty="0">
                <a:solidFill>
                  <a:srgbClr val="009DD9"/>
                </a:solidFill>
                <a:ea typeface="+mn-lt"/>
                <a:cs typeface="+mn-lt"/>
              </a:rPr>
              <a:t>Toch?</a:t>
            </a:r>
          </a:p>
          <a:p>
            <a:endParaRPr lang="nl-NL" sz="1000" dirty="0">
              <a:ea typeface="+mn-lt"/>
              <a:cs typeface="+mn-lt"/>
            </a:endParaRPr>
          </a:p>
          <a:p>
            <a:pPr marL="0" indent="0">
              <a:buNone/>
            </a:pPr>
            <a:r>
              <a:rPr lang="nl-NL" dirty="0">
                <a:ea typeface="+mn-lt"/>
                <a:cs typeface="+mn-lt"/>
              </a:rPr>
              <a:t>Toen kwamen Copernicus en </a:t>
            </a:r>
            <a:r>
              <a:rPr lang="nl-NL" dirty="0" err="1">
                <a:ea typeface="+mn-lt"/>
                <a:cs typeface="+mn-lt"/>
              </a:rPr>
              <a:t>Galileo</a:t>
            </a:r>
            <a:r>
              <a:rPr lang="nl-NL" dirty="0">
                <a:ea typeface="+mn-lt"/>
                <a:cs typeface="+mn-lt"/>
              </a:rPr>
              <a:t> Galilei!</a:t>
            </a:r>
          </a:p>
          <a:p>
            <a:pPr lvl="1"/>
            <a:r>
              <a:rPr lang="nl-NL" dirty="0">
                <a:solidFill>
                  <a:srgbClr val="3057A1"/>
                </a:solidFill>
                <a:ea typeface="+mn-lt"/>
                <a:cs typeface="+mn-lt"/>
              </a:rPr>
              <a:t>Copernicus</a:t>
            </a:r>
            <a:r>
              <a:rPr lang="nl-NL" dirty="0">
                <a:ea typeface="+mn-lt"/>
                <a:cs typeface="+mn-lt"/>
              </a:rPr>
              <a:t> heeft zijn werk nooit durven te publiceren! Het is pas uitgegeven na zijn dood.</a:t>
            </a:r>
          </a:p>
          <a:p>
            <a:pPr lvl="1"/>
            <a:r>
              <a:rPr lang="nl-NL" dirty="0">
                <a:solidFill>
                  <a:srgbClr val="3057A1"/>
                </a:solidFill>
                <a:ea typeface="+mn-lt"/>
                <a:cs typeface="+mn-lt"/>
              </a:rPr>
              <a:t>Galilei</a:t>
            </a:r>
            <a:r>
              <a:rPr lang="nl-NL" dirty="0">
                <a:ea typeface="+mn-lt"/>
                <a:cs typeface="+mn-lt"/>
              </a:rPr>
              <a:t> is zelfs gedwongen door de kerk (maar ook door de          toenmalige wetenschappers) om zijn uitspraken te herroepen!</a:t>
            </a:r>
          </a:p>
          <a:p>
            <a:pPr lvl="1"/>
            <a:r>
              <a:rPr lang="nl-NL" dirty="0">
                <a:ea typeface="+mn-lt"/>
                <a:cs typeface="+mn-lt"/>
              </a:rPr>
              <a:t>(En toch weten we nu dat zij gelijk hadden …)</a:t>
            </a:r>
          </a:p>
          <a:p>
            <a:endParaRPr lang="nl-NL" altLang="nl-NL" i="1" dirty="0">
              <a:solidFill>
                <a:srgbClr val="1E7F4B"/>
              </a:solidFill>
              <a:latin typeface="Bodoni MT" panose="02070603080606020203" pitchFamily="18" charset="0"/>
            </a:endParaRPr>
          </a:p>
        </p:txBody>
      </p:sp>
    </p:spTree>
    <p:extLst>
      <p:ext uri="{BB962C8B-B14F-4D97-AF65-F5344CB8AC3E}">
        <p14:creationId xmlns:p14="http://schemas.microsoft.com/office/powerpoint/2010/main" val="25258692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0D42EDC-7FDB-28F9-DC69-D1CFDBAA9C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5013176"/>
            <a:ext cx="2376264" cy="1584950"/>
          </a:xfrm>
          <a:prstGeom prst="rect">
            <a:avLst/>
          </a:prstGeom>
        </p:spPr>
      </p:pic>
      <p:pic>
        <p:nvPicPr>
          <p:cNvPr id="5" name="Afbeelding 4">
            <a:extLst>
              <a:ext uri="{FF2B5EF4-FFF2-40B4-BE49-F238E27FC236}">
                <a16:creationId xmlns:a16="http://schemas.microsoft.com/office/drawing/2014/main" id="{C9AF101B-ED83-3642-D54F-ED98AEC05A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0278" y="476671"/>
            <a:ext cx="3184169" cy="1788483"/>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332656"/>
            <a:ext cx="6348413" cy="1163216"/>
          </a:xfrm>
        </p:spPr>
        <p:txBody>
          <a:bodyPr/>
          <a:lstStyle/>
          <a:p>
            <a:r>
              <a:rPr lang="nl-NL" altLang="nl-NL" sz="3600" dirty="0"/>
              <a:t>Rebellen in de wetenschap</a:t>
            </a:r>
            <a:br>
              <a:rPr lang="nl-NL" altLang="nl-NL" sz="3600" dirty="0"/>
            </a:br>
            <a:r>
              <a:rPr lang="nl-NL" altLang="nl-NL" sz="3600" dirty="0"/>
              <a:t>2</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04864"/>
            <a:ext cx="6408712" cy="4125193"/>
          </a:xfrm>
        </p:spPr>
        <p:txBody>
          <a:bodyPr/>
          <a:lstStyle/>
          <a:p>
            <a:pPr marL="0" indent="0">
              <a:buNone/>
            </a:pPr>
            <a:r>
              <a:rPr lang="nl-NL" sz="500" dirty="0">
                <a:ea typeface="+mn-lt"/>
                <a:cs typeface="+mn-lt"/>
              </a:rPr>
              <a:t> </a:t>
            </a:r>
          </a:p>
          <a:p>
            <a:pPr marL="0" indent="0">
              <a:buNone/>
              <a:defRPr/>
            </a:pPr>
            <a:r>
              <a:rPr lang="nl-NL" dirty="0"/>
              <a:t>Natuurkunde: We dachten dat wetenschap “af” was!</a:t>
            </a:r>
          </a:p>
          <a:p>
            <a:pPr lvl="1">
              <a:defRPr/>
            </a:pPr>
            <a:r>
              <a:rPr lang="nl-NL" dirty="0"/>
              <a:t>1 meter is 1 meter</a:t>
            </a:r>
          </a:p>
          <a:p>
            <a:pPr lvl="1">
              <a:defRPr/>
            </a:pPr>
            <a:r>
              <a:rPr lang="nl-NL" dirty="0"/>
              <a:t>1 kilogram is 1 kilogram</a:t>
            </a:r>
          </a:p>
          <a:p>
            <a:pPr lvl="1">
              <a:defRPr/>
            </a:pPr>
            <a:r>
              <a:rPr lang="nl-NL" dirty="0"/>
              <a:t>Het heelal is oneindig</a:t>
            </a:r>
          </a:p>
          <a:p>
            <a:pPr>
              <a:defRPr/>
            </a:pPr>
            <a:r>
              <a:rPr lang="nl-NL" dirty="0">
                <a:solidFill>
                  <a:srgbClr val="009DD9"/>
                </a:solidFill>
              </a:rPr>
              <a:t>Toch?</a:t>
            </a:r>
          </a:p>
          <a:p>
            <a:pPr>
              <a:defRPr/>
            </a:pPr>
            <a:endParaRPr lang="nl-NL" dirty="0"/>
          </a:p>
          <a:p>
            <a:pPr marL="0" indent="0">
              <a:buNone/>
              <a:defRPr/>
            </a:pPr>
            <a:r>
              <a:rPr lang="nl-NL" dirty="0"/>
              <a:t>En toen kwam Albert Einstein!</a:t>
            </a:r>
          </a:p>
          <a:p>
            <a:pPr lvl="1">
              <a:defRPr/>
            </a:pPr>
            <a:r>
              <a:rPr lang="nl-NL" dirty="0"/>
              <a:t>(Maar had hij 100% gelijk?)</a:t>
            </a: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ndParaRPr>
          </a:p>
        </p:txBody>
      </p:sp>
    </p:spTree>
    <p:extLst>
      <p:ext uri="{BB962C8B-B14F-4D97-AF65-F5344CB8AC3E}">
        <p14:creationId xmlns:p14="http://schemas.microsoft.com/office/powerpoint/2010/main" val="427300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687955" y="476672"/>
            <a:ext cx="2929432" cy="180020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Rebellen in de wetenschap</a:t>
            </a:r>
            <a:br>
              <a:rPr lang="nl-NL" dirty="0"/>
            </a:br>
            <a:r>
              <a:rPr lang="nl-NL" dirty="0"/>
              <a:t>3</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1700808"/>
            <a:ext cx="7560840" cy="4464496"/>
          </a:xfrm>
        </p:spPr>
        <p:txBody>
          <a:bodyPr/>
          <a:lstStyle/>
          <a:p>
            <a:pPr marL="0" indent="0">
              <a:buNone/>
            </a:pPr>
            <a:r>
              <a:rPr lang="nl-NL" dirty="0">
                <a:solidFill>
                  <a:schemeClr val="tx1">
                    <a:lumMod val="75000"/>
                    <a:lumOff val="25000"/>
                  </a:schemeClr>
                </a:solidFill>
              </a:rPr>
              <a:t>Theologie: We dachten dat wetenschap “af” was!</a:t>
            </a:r>
          </a:p>
          <a:p>
            <a:pPr lvl="1"/>
            <a:r>
              <a:rPr lang="nl-NL" dirty="0">
                <a:solidFill>
                  <a:schemeClr val="tx1">
                    <a:lumMod val="75000"/>
                    <a:lumOff val="25000"/>
                  </a:schemeClr>
                </a:solidFill>
              </a:rPr>
              <a:t>Er is maar 1 god</a:t>
            </a:r>
          </a:p>
          <a:p>
            <a:pPr lvl="1"/>
            <a:r>
              <a:rPr lang="nl-NL" dirty="0">
                <a:solidFill>
                  <a:schemeClr val="tx1">
                    <a:lumMod val="75000"/>
                    <a:lumOff val="25000"/>
                  </a:schemeClr>
                </a:solidFill>
              </a:rPr>
              <a:t>En dat is de Rooms-Katholieke god</a:t>
            </a:r>
          </a:p>
          <a:p>
            <a:pPr lvl="1"/>
            <a:r>
              <a:rPr lang="nl-NL" dirty="0">
                <a:solidFill>
                  <a:schemeClr val="tx1">
                    <a:lumMod val="75000"/>
                    <a:lumOff val="25000"/>
                  </a:schemeClr>
                </a:solidFill>
              </a:rPr>
              <a:t>Met Jezus, Maria en de Heilige Geest</a:t>
            </a:r>
          </a:p>
          <a:p>
            <a:pPr marL="0" indent="0">
              <a:buNone/>
            </a:pPr>
            <a:r>
              <a:rPr lang="nl-NL" dirty="0">
                <a:solidFill>
                  <a:schemeClr val="tx1">
                    <a:lumMod val="75000"/>
                    <a:lumOff val="25000"/>
                  </a:schemeClr>
                </a:solidFill>
              </a:rPr>
              <a:t>Toch?</a:t>
            </a:r>
          </a:p>
          <a:p>
            <a:pPr marL="0" indent="0">
              <a:buNone/>
            </a:pPr>
            <a:endParaRPr lang="nl-NL" dirty="0">
              <a:solidFill>
                <a:schemeClr val="tx1">
                  <a:lumMod val="75000"/>
                  <a:lumOff val="25000"/>
                </a:schemeClr>
              </a:solidFill>
            </a:endParaRPr>
          </a:p>
          <a:p>
            <a:pPr marL="0" indent="0">
              <a:buNone/>
            </a:pPr>
            <a:r>
              <a:rPr lang="nl-NL" dirty="0">
                <a:solidFill>
                  <a:schemeClr val="tx1">
                    <a:lumMod val="75000"/>
                    <a:lumOff val="25000"/>
                  </a:schemeClr>
                </a:solidFill>
              </a:rPr>
              <a:t>En toen kwam Mohamed</a:t>
            </a:r>
          </a:p>
          <a:p>
            <a:pPr lvl="1"/>
            <a:r>
              <a:rPr lang="nl-NL" dirty="0">
                <a:solidFill>
                  <a:schemeClr val="tx1">
                    <a:lumMod val="75000"/>
                    <a:lumOff val="25000"/>
                  </a:schemeClr>
                </a:solidFill>
              </a:rPr>
              <a:t>Met de islam</a:t>
            </a:r>
          </a:p>
          <a:p>
            <a:pPr marL="0" indent="0">
              <a:buNone/>
            </a:pPr>
            <a:r>
              <a:rPr lang="nl-NL" dirty="0">
                <a:solidFill>
                  <a:schemeClr val="tx1">
                    <a:lumMod val="75000"/>
                    <a:lumOff val="25000"/>
                  </a:schemeClr>
                </a:solidFill>
              </a:rPr>
              <a:t>En toen kwam Luther!</a:t>
            </a:r>
          </a:p>
          <a:p>
            <a:pPr marL="685800" lvl="1"/>
            <a:r>
              <a:rPr lang="nl-NL" dirty="0">
                <a:solidFill>
                  <a:schemeClr val="tx1">
                    <a:lumMod val="75000"/>
                    <a:lumOff val="25000"/>
                  </a:schemeClr>
                </a:solidFill>
              </a:rPr>
              <a:t>Met het protestantisme</a:t>
            </a:r>
          </a:p>
          <a:p>
            <a:pPr marL="0" indent="0">
              <a:buNone/>
            </a:pPr>
            <a:r>
              <a:rPr lang="nl-NL" dirty="0">
                <a:solidFill>
                  <a:schemeClr val="tx1">
                    <a:lumMod val="75000"/>
                    <a:lumOff val="25000"/>
                  </a:schemeClr>
                </a:solidFill>
              </a:rPr>
              <a:t>En toen … etc. etc.</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682034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DD65D72-01E4-0EE7-3D1D-6B17760062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2200" y="4725144"/>
            <a:ext cx="3533775" cy="2352675"/>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796136" y="548680"/>
            <a:ext cx="2448272" cy="180020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1"/>
            <a:ext cx="9143998"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Rebellen in de wetenschap</a:t>
            </a:r>
            <a:br>
              <a:rPr lang="nl-NL" dirty="0"/>
            </a:br>
            <a:r>
              <a:rPr lang="nl-NL" dirty="0"/>
              <a:t>4</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1772816"/>
            <a:ext cx="7560840" cy="4125193"/>
          </a:xfrm>
        </p:spPr>
        <p:txBody>
          <a:bodyPr/>
          <a:lstStyle/>
          <a:p>
            <a:pPr marL="0" indent="0">
              <a:buNone/>
            </a:pPr>
            <a:r>
              <a:rPr lang="nl-NL" dirty="0">
                <a:solidFill>
                  <a:schemeClr val="tx1">
                    <a:lumMod val="75000"/>
                    <a:lumOff val="25000"/>
                  </a:schemeClr>
                </a:solidFill>
              </a:rPr>
              <a:t>We dachten dat wetenschap “af” was!</a:t>
            </a:r>
          </a:p>
          <a:p>
            <a:pPr lvl="1"/>
            <a:r>
              <a:rPr lang="nl-NL" dirty="0">
                <a:solidFill>
                  <a:schemeClr val="tx1">
                    <a:lumMod val="75000"/>
                    <a:lumOff val="25000"/>
                  </a:schemeClr>
                </a:solidFill>
              </a:rPr>
              <a:t>Als iemand “gek” is dan sluit je hem op</a:t>
            </a:r>
          </a:p>
          <a:p>
            <a:pPr lvl="1"/>
            <a:r>
              <a:rPr lang="nl-NL" dirty="0">
                <a:solidFill>
                  <a:schemeClr val="tx1">
                    <a:lumMod val="75000"/>
                    <a:lumOff val="25000"/>
                  </a:schemeClr>
                </a:solidFill>
              </a:rPr>
              <a:t>Met </a:t>
            </a:r>
            <a:r>
              <a:rPr lang="nl-NL" dirty="0" err="1">
                <a:solidFill>
                  <a:schemeClr val="tx1">
                    <a:lumMod val="75000"/>
                    <a:lumOff val="25000"/>
                  </a:schemeClr>
                </a:solidFill>
              </a:rPr>
              <a:t>electro</a:t>
            </a:r>
            <a:r>
              <a:rPr lang="nl-NL" dirty="0">
                <a:solidFill>
                  <a:schemeClr val="tx1">
                    <a:lumMod val="75000"/>
                    <a:lumOff val="25000"/>
                  </a:schemeClr>
                </a:solidFill>
              </a:rPr>
              <a:t>-shock kan je ze misschien weer “normaal” maken</a:t>
            </a:r>
          </a:p>
          <a:p>
            <a:pPr marL="0" indent="0">
              <a:buNone/>
            </a:pPr>
            <a:r>
              <a:rPr lang="nl-NL" dirty="0">
                <a:solidFill>
                  <a:srgbClr val="009DD9"/>
                </a:solidFill>
              </a:rPr>
              <a:t>Toch?</a:t>
            </a:r>
          </a:p>
          <a:p>
            <a:pPr marL="0" indent="0">
              <a:buNone/>
            </a:pPr>
            <a:endParaRPr lang="nl-NL" dirty="0">
              <a:solidFill>
                <a:schemeClr val="tx1">
                  <a:lumMod val="75000"/>
                  <a:lumOff val="25000"/>
                </a:schemeClr>
              </a:solidFill>
            </a:endParaRPr>
          </a:p>
          <a:p>
            <a:pPr marL="0" indent="0">
              <a:buNone/>
            </a:pPr>
            <a:r>
              <a:rPr lang="nl-NL" dirty="0">
                <a:solidFill>
                  <a:schemeClr val="tx1">
                    <a:lumMod val="75000"/>
                    <a:lumOff val="25000"/>
                  </a:schemeClr>
                </a:solidFill>
              </a:rPr>
              <a:t>En toen kwam Freud!</a:t>
            </a:r>
          </a:p>
          <a:p>
            <a:pPr lvl="1"/>
            <a:r>
              <a:rPr lang="nl-NL" dirty="0">
                <a:solidFill>
                  <a:schemeClr val="tx1">
                    <a:lumMod val="75000"/>
                    <a:lumOff val="25000"/>
                  </a:schemeClr>
                </a:solidFill>
              </a:rPr>
              <a:t>Met zijn psychoanalyse</a:t>
            </a:r>
          </a:p>
          <a:p>
            <a:pPr lvl="1"/>
            <a:r>
              <a:rPr lang="nl-NL" dirty="0">
                <a:solidFill>
                  <a:schemeClr val="tx1">
                    <a:lumMod val="75000"/>
                    <a:lumOff val="25000"/>
                  </a:schemeClr>
                </a:solidFill>
              </a:rPr>
              <a:t>(inmiddels weten we al dat ook Freud het niet altijd bij het rechte eind had…)</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366036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5C9826E-FDE6-403B-A250-786F011AB50B}"/>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799445" y="332656"/>
            <a:ext cx="2995804" cy="2016224"/>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 goed nieuws</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467544" y="2204864"/>
            <a:ext cx="6624736" cy="4125193"/>
          </a:xfrm>
        </p:spPr>
        <p:txBody>
          <a:bodyPr/>
          <a:lstStyle/>
          <a:p>
            <a:r>
              <a:rPr lang="nl-NL" dirty="0">
                <a:solidFill>
                  <a:srgbClr val="3057A1"/>
                </a:solidFill>
              </a:rPr>
              <a:t>De volgende dag: </a:t>
            </a:r>
          </a:p>
          <a:p>
            <a:pPr lvl="1"/>
            <a:r>
              <a:rPr lang="nl-NL" sz="1800" dirty="0">
                <a:solidFill>
                  <a:schemeClr val="tx1"/>
                </a:solidFill>
              </a:rPr>
              <a:t>Vlucht KL959 uit Dubai is alweer veilig geland!</a:t>
            </a:r>
          </a:p>
          <a:p>
            <a:pPr lvl="1"/>
            <a:r>
              <a:rPr lang="nl-NL" sz="1800" dirty="0">
                <a:solidFill>
                  <a:schemeClr val="tx1"/>
                </a:solidFill>
              </a:rPr>
              <a:t>Er zijn vandaag weer 148 baby’s levend geboren!</a:t>
            </a:r>
          </a:p>
          <a:p>
            <a:pPr lvl="1"/>
            <a:r>
              <a:rPr lang="nl-NL" sz="1800" dirty="0">
                <a:solidFill>
                  <a:schemeClr val="tx1"/>
                </a:solidFill>
              </a:rPr>
              <a:t>Van alle mensen die vandaag uit het ziekenhuis kwamen, is alweer 99% er via de voordeur uitgekomen!</a:t>
            </a:r>
          </a:p>
          <a:p>
            <a:pPr lvl="1"/>
            <a:r>
              <a:rPr lang="nl-NL" sz="1800" dirty="0">
                <a:solidFill>
                  <a:schemeClr val="tx1"/>
                </a:solidFill>
              </a:rPr>
              <a:t>De volgende dag: … </a:t>
            </a:r>
            <a:r>
              <a:rPr lang="nl-NL" sz="1800" dirty="0" err="1">
                <a:solidFill>
                  <a:schemeClr val="tx1"/>
                </a:solidFill>
              </a:rPr>
              <a:t>etc</a:t>
            </a:r>
            <a:r>
              <a:rPr lang="nl-NL" sz="1800" dirty="0">
                <a:solidFill>
                  <a:schemeClr val="tx1"/>
                </a:solidFill>
              </a:rPr>
              <a:t> </a:t>
            </a:r>
            <a:r>
              <a:rPr lang="nl-NL" sz="1800" dirty="0" err="1">
                <a:solidFill>
                  <a:schemeClr val="tx1"/>
                </a:solidFill>
              </a:rPr>
              <a:t>etc</a:t>
            </a:r>
            <a:r>
              <a:rPr lang="nl-NL" sz="1800" dirty="0">
                <a:solidFill>
                  <a:schemeClr val="tx1"/>
                </a:solidFill>
              </a:rPr>
              <a:t> </a:t>
            </a:r>
            <a:r>
              <a:rPr lang="nl-NL" sz="1800" dirty="0" err="1">
                <a:solidFill>
                  <a:schemeClr val="tx1"/>
                </a:solidFill>
              </a:rPr>
              <a:t>etc</a:t>
            </a:r>
            <a:endParaRPr lang="nl-NL" sz="1800" dirty="0">
              <a:solidFill>
                <a:schemeClr val="tx1"/>
              </a:solidFill>
            </a:endParaRPr>
          </a:p>
          <a:p>
            <a:pPr lvl="1"/>
            <a:endParaRPr lang="nl-NL" sz="1800" dirty="0">
              <a:solidFill>
                <a:schemeClr val="tx1"/>
              </a:solidFill>
            </a:endParaRPr>
          </a:p>
          <a:p>
            <a:pPr lvl="1"/>
            <a:r>
              <a:rPr lang="nl-NL" sz="1800" dirty="0">
                <a:solidFill>
                  <a:srgbClr val="009DD9"/>
                </a:solidFill>
              </a:rPr>
              <a:t>Is goed nieuws spannend?</a:t>
            </a:r>
          </a:p>
          <a:p>
            <a:pPr lvl="1"/>
            <a:endParaRPr lang="nl-NL" sz="1800" dirty="0">
              <a:solidFill>
                <a:schemeClr val="tx1"/>
              </a:solidFill>
            </a:endParaRPr>
          </a:p>
        </p:txBody>
      </p:sp>
    </p:spTree>
    <p:extLst>
      <p:ext uri="{BB962C8B-B14F-4D97-AF65-F5344CB8AC3E}">
        <p14:creationId xmlns:p14="http://schemas.microsoft.com/office/powerpoint/2010/main" val="3324404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DD65D72-01E4-0EE7-3D1D-6B177600622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56176" y="4537455"/>
            <a:ext cx="3532344" cy="2352675"/>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08104" y="476673"/>
            <a:ext cx="2736304" cy="1826086"/>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1"/>
            <a:ext cx="9143998"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Rebellen in de wetenschap</a:t>
            </a:r>
            <a:br>
              <a:rPr lang="nl-NL" dirty="0"/>
            </a:br>
            <a:r>
              <a:rPr lang="nl-NL" dirty="0"/>
              <a:t>5</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2276872"/>
            <a:ext cx="7560840" cy="4125193"/>
          </a:xfrm>
        </p:spPr>
        <p:txBody>
          <a:bodyPr/>
          <a:lstStyle/>
          <a:p>
            <a:pPr marL="0" indent="0">
              <a:buNone/>
            </a:pPr>
            <a:r>
              <a:rPr lang="nl-NL" dirty="0">
                <a:solidFill>
                  <a:schemeClr val="tx1">
                    <a:lumMod val="75000"/>
                    <a:lumOff val="25000"/>
                  </a:schemeClr>
                </a:solidFill>
              </a:rPr>
              <a:t>Dus: rebellen zijn een noodzakelijk “kwaad” in alle wetenschappen.</a:t>
            </a:r>
          </a:p>
          <a:p>
            <a:pPr marL="0" indent="0">
              <a:buNone/>
            </a:pPr>
            <a:r>
              <a:rPr lang="nl-NL" dirty="0">
                <a:solidFill>
                  <a:schemeClr val="tx1">
                    <a:lumMod val="75000"/>
                    <a:lumOff val="25000"/>
                  </a:schemeClr>
                </a:solidFill>
              </a:rPr>
              <a:t>Maar betekent dat dat je zomaar alles als “geloof” of als “verzinsels” kan afdoen?</a:t>
            </a:r>
          </a:p>
          <a:p>
            <a:pPr marL="0" indent="0">
              <a:buNone/>
            </a:pPr>
            <a:r>
              <a:rPr lang="nl-NL" dirty="0">
                <a:solidFill>
                  <a:schemeClr val="tx1">
                    <a:lumMod val="75000"/>
                    <a:lumOff val="25000"/>
                  </a:schemeClr>
                </a:solidFill>
              </a:rPr>
              <a:t>En dat je alle wetenschap zomaar kan vervangen door jouw eigen “wetenschap”?</a:t>
            </a:r>
          </a:p>
          <a:p>
            <a:pPr marL="0" indent="0">
              <a:buNone/>
            </a:pPr>
            <a:r>
              <a:rPr lang="nl-NL" dirty="0">
                <a:solidFill>
                  <a:srgbClr val="009DD9"/>
                </a:solidFill>
              </a:rPr>
              <a:t>Oftewel: is er Fake Wetenschap en Echte Wetenschap?</a:t>
            </a:r>
          </a:p>
          <a:p>
            <a:pPr marL="0" indent="0">
              <a:buNone/>
            </a:pPr>
            <a:r>
              <a:rPr lang="nl-NL" dirty="0">
                <a:solidFill>
                  <a:srgbClr val="009DD9"/>
                </a:solidFill>
              </a:rPr>
              <a:t>En wat is het verschil?</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2780727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dirty="0"/>
              <a:t>Wat weten we eigenlijk zeker?</a:t>
            </a:r>
            <a:endParaRPr lang="nl-NL" dirty="0">
              <a:solidFill>
                <a:srgbClr val="009DD9"/>
              </a:solidFill>
            </a:endParaRPr>
          </a:p>
        </p:txBody>
      </p:sp>
      <p:pic>
        <p:nvPicPr>
          <p:cNvPr id="6" name="Afbeelding 5">
            <a:extLst>
              <a:ext uri="{FF2B5EF4-FFF2-40B4-BE49-F238E27FC236}">
                <a16:creationId xmlns:a16="http://schemas.microsoft.com/office/drawing/2014/main" id="{D51945BF-7254-4D59-DA35-6D92C70966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3808" y="1124744"/>
            <a:ext cx="2736304" cy="2799728"/>
          </a:xfrm>
          <a:prstGeom prst="rect">
            <a:avLst/>
          </a:prstGeom>
        </p:spPr>
      </p:pic>
      <p:pic>
        <p:nvPicPr>
          <p:cNvPr id="9" name="Afbeelding 8">
            <a:extLst>
              <a:ext uri="{FF2B5EF4-FFF2-40B4-BE49-F238E27FC236}">
                <a16:creationId xmlns:a16="http://schemas.microsoft.com/office/drawing/2014/main" id="{AA97665A-E7EF-F310-73F3-9B1695A270D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15616" y="4005064"/>
            <a:ext cx="4457700" cy="2771775"/>
          </a:xfrm>
          <a:prstGeom prst="rect">
            <a:avLst/>
          </a:prstGeom>
        </p:spPr>
      </p:pic>
      <p:pic>
        <p:nvPicPr>
          <p:cNvPr id="12" name="Afbeelding 11">
            <a:extLst>
              <a:ext uri="{FF2B5EF4-FFF2-40B4-BE49-F238E27FC236}">
                <a16:creationId xmlns:a16="http://schemas.microsoft.com/office/drawing/2014/main" id="{AB2A2C42-5AB1-E3E0-B09B-B153FFF348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24128" y="3429000"/>
            <a:ext cx="3312368" cy="3312368"/>
          </a:xfrm>
          <a:prstGeom prst="rect">
            <a:avLst/>
          </a:prstGeom>
        </p:spPr>
      </p:pic>
    </p:spTree>
    <p:extLst>
      <p:ext uri="{BB962C8B-B14F-4D97-AF65-F5344CB8AC3E}">
        <p14:creationId xmlns:p14="http://schemas.microsoft.com/office/powerpoint/2010/main" val="2805949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EEB8BB1-9BCC-DAF4-BF6F-86FFE47AA9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4168" y="404664"/>
            <a:ext cx="1872208" cy="1872208"/>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dirty="0"/>
              <a:t>We weten </a:t>
            </a:r>
            <a:r>
              <a:rPr lang="nl-NL" b="1" dirty="0"/>
              <a:t>niets</a:t>
            </a:r>
            <a:r>
              <a:rPr lang="nl-NL" dirty="0"/>
              <a:t> helemaal zeker!</a:t>
            </a:r>
            <a:endParaRPr lang="nl-NL" dirty="0">
              <a:solidFill>
                <a:srgbClr val="009DD9"/>
              </a:solidFill>
            </a:endParaRPr>
          </a:p>
        </p:txBody>
      </p:sp>
      <p:pic>
        <p:nvPicPr>
          <p:cNvPr id="6" name="Afbeelding 5">
            <a:extLst>
              <a:ext uri="{FF2B5EF4-FFF2-40B4-BE49-F238E27FC236}">
                <a16:creationId xmlns:a16="http://schemas.microsoft.com/office/drawing/2014/main" id="{D51945BF-7254-4D59-DA35-6D92C70966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3808" y="1124744"/>
            <a:ext cx="2736304" cy="2799728"/>
          </a:xfrm>
          <a:prstGeom prst="rect">
            <a:avLst/>
          </a:prstGeom>
        </p:spPr>
      </p:pic>
      <p:pic>
        <p:nvPicPr>
          <p:cNvPr id="9" name="Afbeelding 8">
            <a:extLst>
              <a:ext uri="{FF2B5EF4-FFF2-40B4-BE49-F238E27FC236}">
                <a16:creationId xmlns:a16="http://schemas.microsoft.com/office/drawing/2014/main" id="{AA97665A-E7EF-F310-73F3-9B1695A270D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15616" y="4005064"/>
            <a:ext cx="4457700" cy="2771775"/>
          </a:xfrm>
          <a:prstGeom prst="rect">
            <a:avLst/>
          </a:prstGeom>
        </p:spPr>
      </p:pic>
      <p:pic>
        <p:nvPicPr>
          <p:cNvPr id="12" name="Afbeelding 11">
            <a:extLst>
              <a:ext uri="{FF2B5EF4-FFF2-40B4-BE49-F238E27FC236}">
                <a16:creationId xmlns:a16="http://schemas.microsoft.com/office/drawing/2014/main" id="{AB2A2C42-5AB1-E3E0-B09B-B153FFF348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24128" y="3429000"/>
            <a:ext cx="3312368" cy="3312368"/>
          </a:xfrm>
          <a:prstGeom prst="rect">
            <a:avLst/>
          </a:prstGeom>
        </p:spPr>
      </p:pic>
    </p:spTree>
    <p:extLst>
      <p:ext uri="{BB962C8B-B14F-4D97-AF65-F5344CB8AC3E}">
        <p14:creationId xmlns:p14="http://schemas.microsoft.com/office/powerpoint/2010/main" val="4272542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68144" y="620688"/>
            <a:ext cx="2304256" cy="2898211"/>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Maar </a:t>
            </a:r>
            <a:r>
              <a:rPr lang="nl-NL" dirty="0" err="1"/>
              <a:t>maar</a:t>
            </a:r>
            <a:r>
              <a:rPr lang="nl-NL" dirty="0"/>
              <a:t> </a:t>
            </a:r>
            <a:r>
              <a:rPr lang="nl-NL" dirty="0" err="1"/>
              <a:t>maar</a:t>
            </a:r>
            <a:r>
              <a:rPr lang="nl-NL" dirty="0"/>
              <a:t>…</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2276872"/>
            <a:ext cx="7560840" cy="4125193"/>
          </a:xfrm>
        </p:spPr>
        <p:txBody>
          <a:bodyPr/>
          <a:lstStyle/>
          <a:p>
            <a:r>
              <a:rPr lang="nl-NL" dirty="0">
                <a:solidFill>
                  <a:schemeClr val="tx1">
                    <a:lumMod val="75000"/>
                    <a:lumOff val="25000"/>
                  </a:schemeClr>
                </a:solidFill>
              </a:rPr>
              <a:t>Ik mag toch wel zeker weten dat God bestaat? </a:t>
            </a:r>
          </a:p>
          <a:p>
            <a:pPr lvl="1"/>
            <a:r>
              <a:rPr lang="nl-NL" sz="1800" dirty="0">
                <a:solidFill>
                  <a:schemeClr val="tx1">
                    <a:lumMod val="75000"/>
                    <a:lumOff val="25000"/>
                  </a:schemeClr>
                </a:solidFill>
              </a:rPr>
              <a:t>Of Jahweh? </a:t>
            </a:r>
          </a:p>
          <a:p>
            <a:pPr lvl="2"/>
            <a:r>
              <a:rPr lang="nl-NL" sz="1800" dirty="0">
                <a:solidFill>
                  <a:schemeClr val="tx1">
                    <a:lumMod val="75000"/>
                    <a:lumOff val="25000"/>
                  </a:schemeClr>
                </a:solidFill>
              </a:rPr>
              <a:t>Of Allah?</a:t>
            </a:r>
          </a:p>
          <a:p>
            <a:pPr lvl="3"/>
            <a:r>
              <a:rPr lang="nl-NL" sz="1800" dirty="0">
                <a:solidFill>
                  <a:schemeClr val="tx1">
                    <a:lumMod val="75000"/>
                    <a:lumOff val="25000"/>
                  </a:schemeClr>
                </a:solidFill>
              </a:rPr>
              <a:t>Of Boeddha?</a:t>
            </a:r>
          </a:p>
          <a:p>
            <a:pPr marL="0" indent="0">
              <a:buNone/>
            </a:pPr>
            <a:endParaRPr lang="nl-NL" dirty="0">
              <a:solidFill>
                <a:schemeClr val="tx1">
                  <a:lumMod val="75000"/>
                  <a:lumOff val="25000"/>
                </a:schemeClr>
              </a:solidFill>
            </a:endParaRPr>
          </a:p>
          <a:p>
            <a:r>
              <a:rPr lang="nl-NL" dirty="0">
                <a:solidFill>
                  <a:schemeClr val="tx1">
                    <a:lumMod val="75000"/>
                    <a:lumOff val="25000"/>
                  </a:schemeClr>
                </a:solidFill>
              </a:rPr>
              <a:t>Jazeker! Dat mag! Dat noemen we </a:t>
            </a:r>
            <a:r>
              <a:rPr lang="nl-NL" b="1" dirty="0">
                <a:solidFill>
                  <a:srgbClr val="3057A1"/>
                </a:solidFill>
              </a:rPr>
              <a:t>“geloof”</a:t>
            </a:r>
          </a:p>
          <a:p>
            <a:r>
              <a:rPr lang="nl-NL" dirty="0">
                <a:solidFill>
                  <a:schemeClr val="tx1">
                    <a:lumMod val="75000"/>
                    <a:lumOff val="25000"/>
                  </a:schemeClr>
                </a:solidFill>
              </a:rPr>
              <a:t>Geloof is datgene wat </a:t>
            </a:r>
            <a:r>
              <a:rPr lang="nl-NL" b="1" dirty="0">
                <a:solidFill>
                  <a:srgbClr val="3057A1"/>
                </a:solidFill>
              </a:rPr>
              <a:t>IK zeker weet</a:t>
            </a:r>
          </a:p>
          <a:p>
            <a:pPr marL="0" indent="0">
              <a:buNone/>
            </a:pPr>
            <a:r>
              <a:rPr lang="nl-NL" dirty="0">
                <a:solidFill>
                  <a:schemeClr val="tx1">
                    <a:lumMod val="75000"/>
                    <a:lumOff val="25000"/>
                  </a:schemeClr>
                </a:solidFill>
              </a:rPr>
              <a:t>		Maar iemand anders </a:t>
            </a:r>
            <a:r>
              <a:rPr lang="nl-NL" b="1" dirty="0">
                <a:solidFill>
                  <a:srgbClr val="3057A1"/>
                </a:solidFill>
              </a:rPr>
              <a:t>niet zeker weet</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3851694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2160" y="548809"/>
            <a:ext cx="1872208" cy="1910158"/>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Hoe zit dat dan met Wetenschap?</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2276872"/>
            <a:ext cx="7560840" cy="4125193"/>
          </a:xfrm>
        </p:spPr>
        <p:txBody>
          <a:bodyPr/>
          <a:lstStyle/>
          <a:p>
            <a:r>
              <a:rPr lang="nl-NL" dirty="0">
                <a:solidFill>
                  <a:schemeClr val="tx1">
                    <a:lumMod val="75000"/>
                    <a:lumOff val="25000"/>
                  </a:schemeClr>
                </a:solidFill>
              </a:rPr>
              <a:t>Als we niks zeker weten?</a:t>
            </a:r>
          </a:p>
          <a:p>
            <a:r>
              <a:rPr lang="nl-NL" dirty="0">
                <a:solidFill>
                  <a:schemeClr val="tx1">
                    <a:lumMod val="75000"/>
                    <a:lumOff val="25000"/>
                  </a:schemeClr>
                </a:solidFill>
              </a:rPr>
              <a:t>En als zelfs wiskundigen over een nieuwe theorie zeggen “ik geloof niet dat dat correct is”</a:t>
            </a:r>
          </a:p>
          <a:p>
            <a:endParaRPr lang="nl-NL" dirty="0">
              <a:solidFill>
                <a:schemeClr val="tx1">
                  <a:lumMod val="75000"/>
                  <a:lumOff val="25000"/>
                </a:schemeClr>
              </a:solidFill>
            </a:endParaRPr>
          </a:p>
          <a:p>
            <a:r>
              <a:rPr lang="nl-NL" dirty="0">
                <a:solidFill>
                  <a:srgbClr val="009DD9"/>
                </a:solidFill>
              </a:rPr>
              <a:t>Is dan alles geloof?</a:t>
            </a:r>
          </a:p>
          <a:p>
            <a:r>
              <a:rPr lang="nl-NL" dirty="0">
                <a:solidFill>
                  <a:srgbClr val="009DD9"/>
                </a:solidFill>
              </a:rPr>
              <a:t>Is er dan geen verschil tussen “echte” wetenschap en “fake” wetenschap?</a:t>
            </a:r>
          </a:p>
          <a:p>
            <a:r>
              <a:rPr lang="nl-NL" dirty="0">
                <a:solidFill>
                  <a:srgbClr val="009DD9"/>
                </a:solidFill>
              </a:rPr>
              <a:t>Hoe zie ik het verschil??</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34235009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64088" y="476672"/>
            <a:ext cx="3489620" cy="180020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1" y="332656"/>
            <a:ext cx="5976664" cy="1163216"/>
          </a:xfrm>
        </p:spPr>
        <p:txBody>
          <a:bodyPr/>
          <a:lstStyle/>
          <a:p>
            <a:r>
              <a:rPr lang="nl-NL" dirty="0"/>
              <a:t>Verschil tussen echte en nep-wetenschap</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1" y="1993103"/>
            <a:ext cx="7560840" cy="4532241"/>
          </a:xfrm>
        </p:spPr>
        <p:txBody>
          <a:bodyPr/>
          <a:lstStyle/>
          <a:p>
            <a:r>
              <a:rPr lang="nl-NL" dirty="0">
                <a:solidFill>
                  <a:schemeClr val="tx1">
                    <a:lumMod val="75000"/>
                    <a:lumOff val="25000"/>
                  </a:schemeClr>
                </a:solidFill>
              </a:rPr>
              <a:t>Dat is en blijft heel lastig, maar:</a:t>
            </a:r>
          </a:p>
          <a:p>
            <a:pPr lvl="1"/>
            <a:r>
              <a:rPr lang="nl-NL" sz="1800" dirty="0">
                <a:solidFill>
                  <a:schemeClr val="tx1">
                    <a:lumMod val="75000"/>
                    <a:lumOff val="25000"/>
                  </a:schemeClr>
                </a:solidFill>
              </a:rPr>
              <a:t>Een nepwetenschapper heeft een </a:t>
            </a:r>
            <a:r>
              <a:rPr lang="nl-NL" sz="1800" dirty="0" err="1">
                <a:solidFill>
                  <a:schemeClr val="tx1">
                    <a:lumMod val="75000"/>
                    <a:lumOff val="25000"/>
                  </a:schemeClr>
                </a:solidFill>
              </a:rPr>
              <a:t>voor-onderstelling</a:t>
            </a:r>
            <a:r>
              <a:rPr lang="nl-NL" sz="1800" dirty="0">
                <a:solidFill>
                  <a:schemeClr val="tx1">
                    <a:lumMod val="75000"/>
                    <a:lumOff val="25000"/>
                  </a:schemeClr>
                </a:solidFill>
              </a:rPr>
              <a:t>, en zoekt daar selectief bewijs bij. Hij/zij zal nooit van die theorie afstappen</a:t>
            </a:r>
          </a:p>
          <a:p>
            <a:pPr lvl="1"/>
            <a:r>
              <a:rPr lang="nl-NL" sz="1800" dirty="0">
                <a:solidFill>
                  <a:schemeClr val="tx1">
                    <a:lumMod val="75000"/>
                    <a:lumOff val="25000"/>
                  </a:schemeClr>
                </a:solidFill>
              </a:rPr>
              <a:t>Een echte wetenschapper is bereid de hypothese/theorie los te laten of bij te stellen als die door metingen wordt weerlegd</a:t>
            </a:r>
          </a:p>
          <a:p>
            <a:pPr lvl="1"/>
            <a:r>
              <a:rPr lang="nl-NL" sz="1800" dirty="0">
                <a:solidFill>
                  <a:schemeClr val="tx1">
                    <a:lumMod val="75000"/>
                    <a:lumOff val="25000"/>
                  </a:schemeClr>
                </a:solidFill>
              </a:rPr>
              <a:t>Een nepwetenschapper negeert bewijs wat niet in het plaatje past, en dat zij/hij graag wil “bewijzen”</a:t>
            </a:r>
          </a:p>
          <a:p>
            <a:pPr lvl="1"/>
            <a:r>
              <a:rPr lang="nl-NL" sz="1800" dirty="0">
                <a:solidFill>
                  <a:schemeClr val="tx1">
                    <a:lumMod val="75000"/>
                    <a:lumOff val="25000"/>
                  </a:schemeClr>
                </a:solidFill>
              </a:rPr>
              <a:t>Gaandeweg </a:t>
            </a:r>
            <a:r>
              <a:rPr lang="nl-NL" sz="1800">
                <a:solidFill>
                  <a:schemeClr val="tx1">
                    <a:lumMod val="75000"/>
                    <a:lumOff val="25000"/>
                  </a:schemeClr>
                </a:solidFill>
              </a:rPr>
              <a:t>komt de echte wetenschapper </a:t>
            </a:r>
            <a:r>
              <a:rPr lang="nl-NL" sz="1800" dirty="0">
                <a:solidFill>
                  <a:schemeClr val="tx1">
                    <a:lumMod val="75000"/>
                    <a:lumOff val="25000"/>
                  </a:schemeClr>
                </a:solidFill>
              </a:rPr>
              <a:t>steeds dichterbij een correcte theorie. </a:t>
            </a:r>
          </a:p>
          <a:p>
            <a:pPr lvl="1"/>
            <a:r>
              <a:rPr lang="nl-NL" sz="1800" dirty="0">
                <a:solidFill>
                  <a:schemeClr val="tx1">
                    <a:lumMod val="75000"/>
                    <a:lumOff val="25000"/>
                  </a:schemeClr>
                </a:solidFill>
              </a:rPr>
              <a:t>Een correcte theorie heeft een voorspellende waarde; </a:t>
            </a:r>
          </a:p>
          <a:p>
            <a:pPr marL="914400" lvl="2" indent="0">
              <a:buNone/>
            </a:pPr>
            <a:r>
              <a:rPr lang="nl-NL" sz="1600" dirty="0">
                <a:solidFill>
                  <a:schemeClr val="tx1">
                    <a:lumMod val="75000"/>
                    <a:lumOff val="25000"/>
                  </a:schemeClr>
                </a:solidFill>
              </a:rPr>
              <a:t>Je kan dus van tevoren zeggen wat er volgende keer gebeurt</a:t>
            </a:r>
          </a:p>
        </p:txBody>
      </p:sp>
    </p:spTree>
    <p:extLst>
      <p:ext uri="{BB962C8B-B14F-4D97-AF65-F5344CB8AC3E}">
        <p14:creationId xmlns:p14="http://schemas.microsoft.com/office/powerpoint/2010/main" val="1478900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64088" y="260648"/>
            <a:ext cx="3351535" cy="2232248"/>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Hoe weet ik of iets fake is?</a:t>
            </a:r>
            <a:br>
              <a:rPr lang="nl-NL" dirty="0"/>
            </a:br>
            <a:r>
              <a:rPr lang="nl-NL" dirty="0"/>
              <a:t>1</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2708920"/>
            <a:ext cx="7560840" cy="1728192"/>
          </a:xfrm>
        </p:spPr>
        <p:txBody>
          <a:bodyPr/>
          <a:lstStyle/>
          <a:p>
            <a:r>
              <a:rPr lang="nl-NL" dirty="0">
                <a:solidFill>
                  <a:schemeClr val="tx1">
                    <a:lumMod val="75000"/>
                    <a:lumOff val="25000"/>
                  </a:schemeClr>
                </a:solidFill>
              </a:rPr>
              <a:t>Dat is heel, heel moeilijk. Zelfs voor wetenschappers.</a:t>
            </a:r>
          </a:p>
          <a:p>
            <a:r>
              <a:rPr lang="nl-NL" dirty="0">
                <a:solidFill>
                  <a:srgbClr val="009DD9"/>
                </a:solidFill>
              </a:rPr>
              <a:t>Maar moet je dan toch maal alles geloven wat je op YouTube of Instagram of Tik Tok ziet voorbij komen?</a:t>
            </a:r>
          </a:p>
          <a:p>
            <a:r>
              <a:rPr lang="nl-NL" dirty="0">
                <a:solidFill>
                  <a:schemeClr val="tx1">
                    <a:lumMod val="75000"/>
                    <a:lumOff val="25000"/>
                  </a:schemeClr>
                </a:solidFill>
              </a:rPr>
              <a:t>Je weet het toch niet? Niemand weet echt hoe het zit!</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7606063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1"/>
            <a:ext cx="9143997" cy="6857997"/>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Hoe weet ik of iets fake is?</a:t>
            </a:r>
            <a:br>
              <a:rPr lang="nl-NL" dirty="0"/>
            </a:br>
            <a:r>
              <a:rPr lang="nl-NL" dirty="0"/>
              <a:t>2</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1772816"/>
            <a:ext cx="7560840" cy="4125193"/>
          </a:xfrm>
        </p:spPr>
        <p:txBody>
          <a:bodyPr/>
          <a:lstStyle/>
          <a:p>
            <a:r>
              <a:rPr lang="nl-NL" dirty="0">
                <a:solidFill>
                  <a:schemeClr val="tx1">
                    <a:lumMod val="75000"/>
                    <a:lumOff val="25000"/>
                  </a:schemeClr>
                </a:solidFill>
              </a:rPr>
              <a:t>Je hoeft echt niet alles te geloven wat er langs komt.</a:t>
            </a:r>
          </a:p>
          <a:p>
            <a:r>
              <a:rPr lang="nl-NL" dirty="0">
                <a:solidFill>
                  <a:schemeClr val="tx1">
                    <a:lumMod val="75000"/>
                    <a:lumOff val="25000"/>
                  </a:schemeClr>
                </a:solidFill>
              </a:rPr>
              <a:t>Je kan best wel wat uitzoeken.</a:t>
            </a:r>
          </a:p>
          <a:p>
            <a:r>
              <a:rPr lang="nl-NL" dirty="0">
                <a:solidFill>
                  <a:schemeClr val="tx1">
                    <a:lumMod val="75000"/>
                    <a:lumOff val="25000"/>
                  </a:schemeClr>
                </a:solidFill>
              </a:rPr>
              <a:t>Er zijn namelijk wel een paar (zoals ze dat noemen) criteria voor goede wetenschap:</a:t>
            </a:r>
          </a:p>
          <a:p>
            <a:pPr lvl="1"/>
            <a:r>
              <a:rPr lang="nl-NL" dirty="0">
                <a:solidFill>
                  <a:schemeClr val="tx1">
                    <a:lumMod val="75000"/>
                    <a:lumOff val="25000"/>
                  </a:schemeClr>
                </a:solidFill>
              </a:rPr>
              <a:t>Wie zegt het?</a:t>
            </a:r>
          </a:p>
          <a:p>
            <a:pPr lvl="1"/>
            <a:r>
              <a:rPr lang="nl-NL" dirty="0">
                <a:solidFill>
                  <a:schemeClr val="tx1">
                    <a:lumMod val="75000"/>
                    <a:lumOff val="25000"/>
                  </a:schemeClr>
                </a:solidFill>
              </a:rPr>
              <a:t>Beroept hij/zij zich op betrouwbare gegevens?</a:t>
            </a:r>
          </a:p>
          <a:p>
            <a:pPr lvl="1"/>
            <a:r>
              <a:rPr lang="nl-NL" dirty="0">
                <a:solidFill>
                  <a:schemeClr val="tx1">
                    <a:lumMod val="75000"/>
                    <a:lumOff val="25000"/>
                  </a:schemeClr>
                </a:solidFill>
              </a:rPr>
              <a:t>Zijn het recente gegevens? Of hele oude?</a:t>
            </a:r>
          </a:p>
          <a:p>
            <a:pPr lvl="1"/>
            <a:r>
              <a:rPr lang="nl-NL" dirty="0">
                <a:solidFill>
                  <a:schemeClr val="tx1">
                    <a:lumMod val="75000"/>
                    <a:lumOff val="25000"/>
                  </a:schemeClr>
                </a:solidFill>
              </a:rPr>
              <a:t>Een onbekende website</a:t>
            </a:r>
          </a:p>
          <a:p>
            <a:pPr lvl="1"/>
            <a:r>
              <a:rPr lang="nl-NL" dirty="0">
                <a:solidFill>
                  <a:schemeClr val="tx1">
                    <a:lumMod val="75000"/>
                    <a:lumOff val="25000"/>
                  </a:schemeClr>
                </a:solidFill>
              </a:rPr>
              <a:t>Geen bewijs dat het daadwerkelijk is gebeurd</a:t>
            </a:r>
          </a:p>
          <a:p>
            <a:pPr lvl="1"/>
            <a:r>
              <a:rPr lang="nl-NL" dirty="0">
                <a:solidFill>
                  <a:schemeClr val="tx1">
                    <a:lumMod val="75000"/>
                    <a:lumOff val="25000"/>
                  </a:schemeClr>
                </a:solidFill>
              </a:rPr>
              <a:t>Een schreeuwerige kop; dramatisch taalgebruik</a:t>
            </a:r>
          </a:p>
          <a:p>
            <a:pPr lvl="1"/>
            <a:r>
              <a:rPr lang="nl-NL" dirty="0">
                <a:solidFill>
                  <a:schemeClr val="tx1">
                    <a:lumMod val="75000"/>
                    <a:lumOff val="25000"/>
                  </a:schemeClr>
                </a:solidFill>
              </a:rPr>
              <a:t>Een ongeloofwaardige foto</a:t>
            </a:r>
          </a:p>
          <a:p>
            <a:endParaRPr lang="nl-NL" sz="500" dirty="0">
              <a:solidFill>
                <a:schemeClr val="tx1">
                  <a:lumMod val="75000"/>
                  <a:lumOff val="25000"/>
                </a:schemeClr>
              </a:solidFill>
            </a:endParaRPr>
          </a:p>
          <a:p>
            <a:r>
              <a:rPr lang="nl-NL" dirty="0">
                <a:solidFill>
                  <a:schemeClr val="tx1">
                    <a:lumMod val="75000"/>
                    <a:lumOff val="25000"/>
                  </a:schemeClr>
                </a:solidFill>
              </a:rPr>
              <a:t>En dat het heel moeilijk is bewijst het volgende sheet:</a:t>
            </a:r>
          </a:p>
        </p:txBody>
      </p:sp>
    </p:spTree>
    <p:extLst>
      <p:ext uri="{BB962C8B-B14F-4D97-AF65-F5344CB8AC3E}">
        <p14:creationId xmlns:p14="http://schemas.microsoft.com/office/powerpoint/2010/main" val="2367139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DADD0041-304D-9774-823E-DEA595DAC5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15" y="0"/>
            <a:ext cx="9170830" cy="6858000"/>
          </a:xfrm>
          <a:prstGeom prst="rect">
            <a:avLst/>
          </a:prstGeom>
        </p:spPr>
      </p:pic>
    </p:spTree>
    <p:extLst>
      <p:ext uri="{BB962C8B-B14F-4D97-AF65-F5344CB8AC3E}">
        <p14:creationId xmlns:p14="http://schemas.microsoft.com/office/powerpoint/2010/main" val="13174402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004048" y="476672"/>
            <a:ext cx="3351535" cy="1885238"/>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Voorbeeld: Hoe weet je of iets fake is? -1</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2276872"/>
            <a:ext cx="7560840" cy="4125193"/>
          </a:xfrm>
        </p:spPr>
        <p:txBody>
          <a:bodyPr/>
          <a:lstStyle/>
          <a:p>
            <a:r>
              <a:rPr lang="nl-NL" dirty="0">
                <a:solidFill>
                  <a:schemeClr val="tx1">
                    <a:lumMod val="75000"/>
                    <a:lumOff val="25000"/>
                  </a:schemeClr>
                </a:solidFill>
              </a:rPr>
              <a:t>We hebben allemaal gehoord over de opwarming van de aarde door CO2 </a:t>
            </a:r>
          </a:p>
          <a:p>
            <a:r>
              <a:rPr lang="nl-NL" dirty="0">
                <a:solidFill>
                  <a:srgbClr val="94C357"/>
                </a:solidFill>
              </a:rPr>
              <a:t>(Toch? Anders even uitleggen)</a:t>
            </a:r>
          </a:p>
          <a:p>
            <a:r>
              <a:rPr lang="nl-NL" dirty="0">
                <a:solidFill>
                  <a:schemeClr val="tx1">
                    <a:lumMod val="75000"/>
                    <a:lumOff val="25000"/>
                  </a:schemeClr>
                </a:solidFill>
              </a:rPr>
              <a:t>Bekijk nu dit filmpje: </a:t>
            </a:r>
            <a:r>
              <a:rPr lang="nl-NL" dirty="0">
                <a:solidFill>
                  <a:schemeClr val="tx1">
                    <a:lumMod val="75000"/>
                    <a:lumOff val="25000"/>
                  </a:schemeClr>
                </a:solidFill>
                <a:hlinkClick r:id="rId5"/>
              </a:rPr>
              <a:t>https://www.youtube.com/watch?v=MeOp5LfrvdE</a:t>
            </a:r>
            <a:r>
              <a:rPr lang="nl-NL" dirty="0">
                <a:solidFill>
                  <a:schemeClr val="tx1">
                    <a:lumMod val="75000"/>
                    <a:lumOff val="25000"/>
                  </a:schemeClr>
                </a:solidFill>
              </a:rPr>
              <a:t> </a:t>
            </a:r>
            <a:r>
              <a:rPr lang="nl-NL" dirty="0">
                <a:solidFill>
                  <a:srgbClr val="94C357"/>
                </a:solidFill>
              </a:rPr>
              <a:t>(2:30 minuten)</a:t>
            </a:r>
          </a:p>
          <a:p>
            <a:endParaRPr lang="nl-NL" dirty="0">
              <a:solidFill>
                <a:schemeClr val="tx1">
                  <a:lumMod val="75000"/>
                  <a:lumOff val="25000"/>
                </a:schemeClr>
              </a:solidFill>
            </a:endParaRPr>
          </a:p>
          <a:p>
            <a:r>
              <a:rPr lang="nl-NL" dirty="0">
                <a:solidFill>
                  <a:srgbClr val="009DD9"/>
                </a:solidFill>
              </a:rPr>
              <a:t>Wie heeft gelijk?</a:t>
            </a:r>
          </a:p>
          <a:p>
            <a:pPr eaLnBrk="1" hangingPunct="1"/>
            <a:endParaRPr lang="nl-NL" altLang="nl-NL" dirty="0">
              <a:solidFill>
                <a:schemeClr val="tx1">
                  <a:lumMod val="75000"/>
                  <a:lumOff val="25000"/>
                </a:schemeClr>
              </a:solidFill>
            </a:endParaRPr>
          </a:p>
        </p:txBody>
      </p:sp>
    </p:spTree>
    <p:extLst>
      <p:ext uri="{BB962C8B-B14F-4D97-AF65-F5344CB8AC3E}">
        <p14:creationId xmlns:p14="http://schemas.microsoft.com/office/powerpoint/2010/main" val="77745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5C9826E-FDE6-403B-A250-786F011AB50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940152" y="764704"/>
            <a:ext cx="2160240" cy="1339169"/>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11560" y="692696"/>
            <a:ext cx="6348413" cy="1163216"/>
          </a:xfrm>
        </p:spPr>
        <p:txBody>
          <a:bodyPr/>
          <a:lstStyle/>
          <a:p>
            <a:r>
              <a:rPr lang="nl-NL" dirty="0"/>
              <a:t>Waar vind je nieuws?</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467544" y="2708920"/>
            <a:ext cx="7560840" cy="2880320"/>
          </a:xfrm>
        </p:spPr>
        <p:txBody>
          <a:bodyPr/>
          <a:lstStyle/>
          <a:p>
            <a:r>
              <a:rPr lang="nl-NL" dirty="0">
                <a:solidFill>
                  <a:schemeClr val="tx1">
                    <a:lumMod val="75000"/>
                    <a:lumOff val="25000"/>
                  </a:schemeClr>
                </a:solidFill>
              </a:rPr>
              <a:t>Al die nieuwssites maken een keuze voor jou</a:t>
            </a:r>
          </a:p>
          <a:p>
            <a:r>
              <a:rPr lang="nl-NL" dirty="0">
                <a:solidFill>
                  <a:schemeClr val="tx1">
                    <a:lumMod val="75000"/>
                    <a:lumOff val="25000"/>
                  </a:schemeClr>
                </a:solidFill>
              </a:rPr>
              <a:t>Zij beslissen wat ze je wel en niet laten zien. </a:t>
            </a:r>
          </a:p>
          <a:p>
            <a:r>
              <a:rPr lang="nl-NL" dirty="0">
                <a:solidFill>
                  <a:schemeClr val="tx1">
                    <a:lumMod val="75000"/>
                    <a:lumOff val="25000"/>
                  </a:schemeClr>
                </a:solidFill>
              </a:rPr>
              <a:t>Zij beslissen wat ze je vertellen, en wat ze je niet vertellen …</a:t>
            </a:r>
          </a:p>
          <a:p>
            <a:r>
              <a:rPr lang="nl-NL" dirty="0">
                <a:solidFill>
                  <a:srgbClr val="009DD9"/>
                </a:solidFill>
              </a:rPr>
              <a:t>Hoe denk je dat zij aan hun nieuws komen?</a:t>
            </a:r>
          </a:p>
          <a:p>
            <a:r>
              <a:rPr lang="nl-NL" dirty="0">
                <a:solidFill>
                  <a:srgbClr val="009DD9"/>
                </a:solidFill>
              </a:rPr>
              <a:t>Hoe weet je of iets waar is?</a:t>
            </a:r>
          </a:p>
          <a:p>
            <a:r>
              <a:rPr lang="nl-NL" dirty="0">
                <a:solidFill>
                  <a:srgbClr val="009DD9"/>
                </a:solidFill>
              </a:rPr>
              <a:t>Waar vind je online nieuws? Noem zoveel mogelijk dingen op. </a:t>
            </a:r>
          </a:p>
          <a:p>
            <a:r>
              <a:rPr lang="nl-NL" dirty="0">
                <a:solidFill>
                  <a:srgbClr val="009DD9"/>
                </a:solidFill>
              </a:rPr>
              <a:t>Wat is volgens jullie de meest betrouwbare informatiebron?</a:t>
            </a:r>
          </a:p>
          <a:p>
            <a:pPr lvl="1"/>
            <a:endParaRPr lang="nl-NL" sz="1800" dirty="0">
              <a:solidFill>
                <a:schemeClr val="tx1"/>
              </a:solidFill>
            </a:endParaRPr>
          </a:p>
        </p:txBody>
      </p:sp>
      <p:sp>
        <p:nvSpPr>
          <p:cNvPr id="5" name="Tekstvak 4">
            <a:extLst>
              <a:ext uri="{FF2B5EF4-FFF2-40B4-BE49-F238E27FC236}">
                <a16:creationId xmlns:a16="http://schemas.microsoft.com/office/drawing/2014/main" id="{E5DA0A41-7E0B-C61A-8E5F-FFCDFFA444C6}"/>
              </a:ext>
            </a:extLst>
          </p:cNvPr>
          <p:cNvSpPr txBox="1"/>
          <p:nvPr/>
        </p:nvSpPr>
        <p:spPr>
          <a:xfrm>
            <a:off x="467544" y="1700808"/>
            <a:ext cx="5400600" cy="923330"/>
          </a:xfrm>
          <a:prstGeom prst="rect">
            <a:avLst/>
          </a:prstGeom>
          <a:noFill/>
        </p:spPr>
        <p:txBody>
          <a:bodyPr wrap="square" rtlCol="0">
            <a:spAutoFit/>
          </a:bodyPr>
          <a:lstStyle/>
          <a:p>
            <a:pPr marL="342900" marR="0" lvl="0" indent="-342900" algn="l" defTabSz="457200" rtl="0" eaLnBrk="0" fontAlgn="base" latinLnBrk="0" hangingPunct="0">
              <a:lnSpc>
                <a:spcPct val="100000"/>
              </a:lnSpc>
              <a:spcBef>
                <a:spcPts val="0"/>
              </a:spcBef>
              <a:spcAft>
                <a:spcPct val="0"/>
              </a:spcAft>
              <a:buClr>
                <a:srgbClr val="90C226"/>
              </a:buClr>
              <a:buSzPct val="150000"/>
              <a:buFont typeface="Arial" panose="020B0604020202020204" pitchFamily="34" charset="0"/>
              <a:buChar char="•"/>
              <a:tabLst/>
              <a:defRPr/>
            </a:pPr>
            <a:r>
              <a:rPr kumimoji="0" lang="nl-NL"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Misschien kijk je naar het </a:t>
            </a:r>
            <a:r>
              <a:rPr kumimoji="0" lang="nl-NL" sz="18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NOS journaal </a:t>
            </a:r>
            <a:r>
              <a:rPr kumimoji="0" lang="nl-NL"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of </a:t>
            </a:r>
            <a:r>
              <a:rPr kumimoji="0" lang="nl-NL" sz="18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RTL nieuws </a:t>
            </a:r>
            <a:r>
              <a:rPr kumimoji="0" lang="nl-NL"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of </a:t>
            </a:r>
            <a:r>
              <a:rPr kumimoji="0" lang="nl-NL" sz="18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Al </a:t>
            </a:r>
            <a:r>
              <a:rPr kumimoji="0" lang="nl-NL" sz="18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Jazeera</a:t>
            </a:r>
            <a:r>
              <a:rPr kumimoji="0" lang="nl-NL" sz="18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nl-NL"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of misschien zoek je online naar nieuws.</a:t>
            </a:r>
          </a:p>
        </p:txBody>
      </p:sp>
    </p:spTree>
    <p:extLst>
      <p:ext uri="{BB962C8B-B14F-4D97-AF65-F5344CB8AC3E}">
        <p14:creationId xmlns:p14="http://schemas.microsoft.com/office/powerpoint/2010/main" val="858296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64088" y="476672"/>
            <a:ext cx="3489620" cy="180020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Voorbeeld: Hoe weet je of iets fake is? -2</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2276872"/>
            <a:ext cx="7560840" cy="4125193"/>
          </a:xfrm>
        </p:spPr>
        <p:txBody>
          <a:bodyPr/>
          <a:lstStyle/>
          <a:p>
            <a:r>
              <a:rPr lang="nl-NL" dirty="0">
                <a:solidFill>
                  <a:schemeClr val="tx1">
                    <a:lumMod val="75000"/>
                    <a:lumOff val="25000"/>
                  </a:schemeClr>
                </a:solidFill>
              </a:rPr>
              <a:t>Eerst nagaan: Kloppen alle checks?</a:t>
            </a:r>
          </a:p>
          <a:p>
            <a:pPr lvl="1"/>
            <a:r>
              <a:rPr lang="nl-NL" sz="1800" dirty="0">
                <a:solidFill>
                  <a:schemeClr val="tx1">
                    <a:lumMod val="75000"/>
                    <a:lumOff val="25000"/>
                  </a:schemeClr>
                </a:solidFill>
              </a:rPr>
              <a:t>Betrouwbare bron? – Ja</a:t>
            </a:r>
          </a:p>
          <a:p>
            <a:pPr lvl="1"/>
            <a:r>
              <a:rPr lang="nl-NL" sz="1800" dirty="0">
                <a:solidFill>
                  <a:schemeClr val="tx1">
                    <a:lumMod val="75000"/>
                    <a:lumOff val="25000"/>
                  </a:schemeClr>
                </a:solidFill>
              </a:rPr>
              <a:t>Betrouwbaar verhaal? – Ja</a:t>
            </a:r>
          </a:p>
          <a:p>
            <a:pPr lvl="1"/>
            <a:r>
              <a:rPr lang="nl-NL" sz="1800" dirty="0">
                <a:solidFill>
                  <a:schemeClr val="tx1">
                    <a:lumMod val="75000"/>
                    <a:lumOff val="25000"/>
                  </a:schemeClr>
                </a:solidFill>
              </a:rPr>
              <a:t>Zijn de oorspronkelijke bronnen terug te vinden? – nee, maar het lijkt erop dat hij het niet zelf verzonnen heeft</a:t>
            </a:r>
          </a:p>
          <a:p>
            <a:pPr lvl="1"/>
            <a:r>
              <a:rPr lang="nl-NL" sz="1800" dirty="0">
                <a:solidFill>
                  <a:schemeClr val="tx1">
                    <a:lumMod val="75000"/>
                    <a:lumOff val="25000"/>
                  </a:schemeClr>
                </a:solidFill>
              </a:rPr>
              <a:t>Etc. etc.</a:t>
            </a:r>
          </a:p>
          <a:p>
            <a:r>
              <a:rPr lang="nl-NL" dirty="0">
                <a:solidFill>
                  <a:schemeClr val="tx1">
                    <a:lumMod val="75000"/>
                    <a:lumOff val="25000"/>
                  </a:schemeClr>
                </a:solidFill>
              </a:rPr>
              <a:t>Alles klopt!</a:t>
            </a:r>
          </a:p>
          <a:p>
            <a:r>
              <a:rPr lang="nl-NL" dirty="0">
                <a:solidFill>
                  <a:srgbClr val="009DD9"/>
                </a:solidFill>
              </a:rPr>
              <a:t>Dus wie heeft gelijk? Alle wetenschappers en overheidsinstellingen die zeggen dat de aarde opwarmt?</a:t>
            </a:r>
          </a:p>
          <a:p>
            <a:r>
              <a:rPr lang="nl-NL" dirty="0">
                <a:solidFill>
                  <a:srgbClr val="009DD9"/>
                </a:solidFill>
              </a:rPr>
              <a:t>Of deze professor?</a:t>
            </a:r>
            <a:endParaRPr lang="nl-NL" altLang="nl-NL" dirty="0">
              <a:solidFill>
                <a:srgbClr val="009DD9"/>
              </a:solidFill>
            </a:endParaRPr>
          </a:p>
        </p:txBody>
      </p:sp>
    </p:spTree>
    <p:extLst>
      <p:ext uri="{BB962C8B-B14F-4D97-AF65-F5344CB8AC3E}">
        <p14:creationId xmlns:p14="http://schemas.microsoft.com/office/powerpoint/2010/main" val="3230502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84168" y="836712"/>
            <a:ext cx="1849503" cy="129614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Voorbeeld: Hoe weet je of iets fake is? -3</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844824"/>
            <a:ext cx="7560840" cy="4125193"/>
          </a:xfrm>
        </p:spPr>
        <p:txBody>
          <a:bodyPr/>
          <a:lstStyle/>
          <a:p>
            <a:endParaRPr lang="nl-NL" dirty="0">
              <a:solidFill>
                <a:schemeClr val="tx1">
                  <a:lumMod val="75000"/>
                  <a:lumOff val="25000"/>
                </a:schemeClr>
              </a:solidFill>
            </a:endParaRPr>
          </a:p>
          <a:p>
            <a:r>
              <a:rPr lang="nl-NL" dirty="0">
                <a:solidFill>
                  <a:schemeClr val="tx1">
                    <a:lumMod val="75000"/>
                    <a:lumOff val="25000"/>
                  </a:schemeClr>
                </a:solidFill>
              </a:rPr>
              <a:t>Dat is dus héél moeilijk te zeggen!</a:t>
            </a:r>
          </a:p>
          <a:p>
            <a:r>
              <a:rPr lang="nl-NL" dirty="0">
                <a:solidFill>
                  <a:schemeClr val="tx1">
                    <a:lumMod val="75000"/>
                    <a:lumOff val="25000"/>
                  </a:schemeClr>
                </a:solidFill>
              </a:rPr>
              <a:t>Tja… hij heeft gelijk! </a:t>
            </a:r>
          </a:p>
          <a:p>
            <a:r>
              <a:rPr lang="nl-NL" dirty="0">
                <a:solidFill>
                  <a:schemeClr val="tx1">
                    <a:lumMod val="75000"/>
                    <a:lumOff val="25000"/>
                  </a:schemeClr>
                </a:solidFill>
              </a:rPr>
              <a:t>Maar… de anderen ook! </a:t>
            </a:r>
          </a:p>
          <a:p>
            <a:pPr marL="0" indent="0">
              <a:buNone/>
            </a:pPr>
            <a:r>
              <a:rPr lang="nl-NL" dirty="0">
                <a:solidFill>
                  <a:schemeClr val="tx1">
                    <a:lumMod val="75000"/>
                    <a:lumOff val="25000"/>
                  </a:schemeClr>
                </a:solidFill>
              </a:rPr>
              <a:t>(Of ze hebben allebei geen gelijk, dat is hetzelfde </a:t>
            </a:r>
            <a:r>
              <a:rPr lang="nl-NL" dirty="0">
                <a:solidFill>
                  <a:schemeClr val="tx1">
                    <a:lumMod val="75000"/>
                    <a:lumOff val="25000"/>
                  </a:schemeClr>
                </a:solidFill>
                <a:sym typeface="Wingdings" panose="05000000000000000000" pitchFamily="2" charset="2"/>
              </a:rPr>
              <a:t></a:t>
            </a:r>
            <a:r>
              <a:rPr lang="nl-NL" dirty="0">
                <a:solidFill>
                  <a:schemeClr val="tx1">
                    <a:lumMod val="75000"/>
                    <a:lumOff val="25000"/>
                  </a:schemeClr>
                </a:solidFill>
              </a:rPr>
              <a:t>)</a:t>
            </a:r>
          </a:p>
          <a:p>
            <a:r>
              <a:rPr lang="nl-NL" dirty="0">
                <a:solidFill>
                  <a:schemeClr val="tx1">
                    <a:lumMod val="75000"/>
                    <a:lumOff val="25000"/>
                  </a:schemeClr>
                </a:solidFill>
              </a:rPr>
              <a:t>Hoe kan dat, dat ze allebei gelijk hebben? Ze zeggen toch iets heel anders?</a:t>
            </a:r>
          </a:p>
          <a:p>
            <a:r>
              <a:rPr lang="nl-NL" dirty="0">
                <a:solidFill>
                  <a:schemeClr val="tx1">
                    <a:lumMod val="75000"/>
                    <a:lumOff val="25000"/>
                  </a:schemeClr>
                </a:solidFill>
              </a:rPr>
              <a:t>Hij heeft gelijk voor de lange termijn (hij heeft het over 4,5 miljard jaar). </a:t>
            </a:r>
          </a:p>
          <a:p>
            <a:r>
              <a:rPr lang="nl-NL" dirty="0">
                <a:solidFill>
                  <a:schemeClr val="tx1">
                    <a:lumMod val="75000"/>
                    <a:lumOff val="25000"/>
                  </a:schemeClr>
                </a:solidFill>
              </a:rPr>
              <a:t>En dat klopt: over een miljard jaar (in het jaar 1.000.002.022) lachen ze over onze CO2-zorgen in 2022!</a:t>
            </a:r>
          </a:p>
        </p:txBody>
      </p:sp>
    </p:spTree>
    <p:extLst>
      <p:ext uri="{BB962C8B-B14F-4D97-AF65-F5344CB8AC3E}">
        <p14:creationId xmlns:p14="http://schemas.microsoft.com/office/powerpoint/2010/main" val="2113504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84168" y="836712"/>
            <a:ext cx="1849503" cy="129614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Voorbeeld: Hoe weet je of iets fake is? -4</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204864"/>
            <a:ext cx="7560840" cy="4125193"/>
          </a:xfrm>
        </p:spPr>
        <p:txBody>
          <a:bodyPr/>
          <a:lstStyle/>
          <a:p>
            <a:r>
              <a:rPr lang="nl-NL" dirty="0">
                <a:solidFill>
                  <a:schemeClr val="tx1">
                    <a:lumMod val="75000"/>
                    <a:lumOff val="25000"/>
                  </a:schemeClr>
                </a:solidFill>
              </a:rPr>
              <a:t>Maar al die anderen hebben gelijk voor de kortere termijn (ongeveer 30 jaar). </a:t>
            </a:r>
          </a:p>
          <a:p>
            <a:r>
              <a:rPr lang="nl-NL" dirty="0">
                <a:solidFill>
                  <a:schemeClr val="tx1">
                    <a:lumMod val="75000"/>
                    <a:lumOff val="25000"/>
                  </a:schemeClr>
                </a:solidFill>
              </a:rPr>
              <a:t>Er is nog nooit zo’n snelle verandering geweest. </a:t>
            </a:r>
          </a:p>
          <a:p>
            <a:r>
              <a:rPr lang="nl-NL" dirty="0">
                <a:solidFill>
                  <a:schemeClr val="tx1">
                    <a:lumMod val="75000"/>
                    <a:lumOff val="25000"/>
                  </a:schemeClr>
                </a:solidFill>
              </a:rPr>
              <a:t>Dat is de “</a:t>
            </a:r>
            <a:r>
              <a:rPr lang="nl-NL" b="1" dirty="0">
                <a:solidFill>
                  <a:srgbClr val="3057A1"/>
                </a:solidFill>
              </a:rPr>
              <a:t>hockeystick grafiek</a:t>
            </a:r>
            <a:r>
              <a:rPr lang="nl-NL" dirty="0">
                <a:solidFill>
                  <a:schemeClr val="tx1">
                    <a:lumMod val="75000"/>
                    <a:lumOff val="25000"/>
                  </a:schemeClr>
                </a:solidFill>
              </a:rPr>
              <a:t>”. Over de snelheid van opwarming in de laatste honderd jaar: </a:t>
            </a:r>
          </a:p>
          <a:p>
            <a:endParaRPr lang="nl-NL" dirty="0">
              <a:solidFill>
                <a:schemeClr val="tx1">
                  <a:lumMod val="75000"/>
                  <a:lumOff val="25000"/>
                </a:schemeClr>
              </a:solidFill>
            </a:endParaRPr>
          </a:p>
          <a:p>
            <a:endParaRPr lang="nl-NL" dirty="0">
              <a:solidFill>
                <a:schemeClr val="tx1">
                  <a:lumMod val="75000"/>
                  <a:lumOff val="25000"/>
                </a:schemeClr>
              </a:solidFill>
            </a:endParaRPr>
          </a:p>
          <a:p>
            <a:pPr>
              <a:spcBef>
                <a:spcPts val="0"/>
              </a:spcBef>
            </a:pPr>
            <a:r>
              <a:rPr lang="nl-NL" dirty="0">
                <a:solidFill>
                  <a:schemeClr val="tx1">
                    <a:lumMod val="75000"/>
                    <a:lumOff val="25000"/>
                  </a:schemeClr>
                </a:solidFill>
              </a:rPr>
              <a:t>Dus: </a:t>
            </a:r>
          </a:p>
          <a:p>
            <a:pPr marL="0" indent="0">
              <a:spcBef>
                <a:spcPts val="0"/>
              </a:spcBef>
              <a:buNone/>
            </a:pPr>
            <a:r>
              <a:rPr lang="nl-NL" dirty="0">
                <a:solidFill>
                  <a:srgbClr val="009DD9"/>
                </a:solidFill>
              </a:rPr>
              <a:t>Moeten we ons zorgen maken?</a:t>
            </a:r>
          </a:p>
        </p:txBody>
      </p:sp>
      <p:pic>
        <p:nvPicPr>
          <p:cNvPr id="8" name="Afbeelding 7">
            <a:extLst>
              <a:ext uri="{FF2B5EF4-FFF2-40B4-BE49-F238E27FC236}">
                <a16:creationId xmlns:a16="http://schemas.microsoft.com/office/drawing/2014/main" id="{B52D1B42-2652-09AF-240C-190F775A1F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9952" y="3658488"/>
            <a:ext cx="4824536" cy="3170425"/>
          </a:xfrm>
          <a:prstGeom prst="rect">
            <a:avLst/>
          </a:prstGeom>
        </p:spPr>
      </p:pic>
    </p:spTree>
    <p:extLst>
      <p:ext uri="{BB962C8B-B14F-4D97-AF65-F5344CB8AC3E}">
        <p14:creationId xmlns:p14="http://schemas.microsoft.com/office/powerpoint/2010/main" val="9886590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664770" y="476672"/>
            <a:ext cx="2688298" cy="201622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Voorbeeld: Hoe weet je of iets fake is? -5</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916832"/>
            <a:ext cx="7560840" cy="4125193"/>
          </a:xfrm>
        </p:spPr>
        <p:txBody>
          <a:bodyPr/>
          <a:lstStyle/>
          <a:p>
            <a:r>
              <a:rPr lang="nl-NL" dirty="0" err="1">
                <a:solidFill>
                  <a:schemeClr val="tx1">
                    <a:lumMod val="75000"/>
                    <a:lumOff val="25000"/>
                  </a:schemeClr>
                </a:solidFill>
              </a:rPr>
              <a:t>Jaaa</a:t>
            </a:r>
            <a:r>
              <a:rPr lang="nl-NL" dirty="0">
                <a:solidFill>
                  <a:schemeClr val="tx1">
                    <a:lumMod val="75000"/>
                    <a:lumOff val="25000"/>
                  </a:schemeClr>
                </a:solidFill>
              </a:rPr>
              <a:t>…! We moeten ons NU zorgen maken! </a:t>
            </a:r>
          </a:p>
          <a:p>
            <a:r>
              <a:rPr lang="nl-NL" dirty="0">
                <a:solidFill>
                  <a:schemeClr val="tx1">
                    <a:lumMod val="75000"/>
                    <a:lumOff val="25000"/>
                  </a:schemeClr>
                </a:solidFill>
              </a:rPr>
              <a:t>En niet over 1 miljard jaar, dan hebben we weer hele andere zorgen</a:t>
            </a:r>
          </a:p>
          <a:p>
            <a:r>
              <a:rPr lang="nl-NL" dirty="0">
                <a:solidFill>
                  <a:schemeClr val="tx1">
                    <a:lumMod val="75000"/>
                    <a:lumOff val="25000"/>
                  </a:schemeClr>
                </a:solidFill>
              </a:rPr>
              <a:t>Want NU is er de kans op grote, plotselinge overstromingen.</a:t>
            </a:r>
          </a:p>
          <a:p>
            <a:r>
              <a:rPr lang="nl-NL" dirty="0">
                <a:solidFill>
                  <a:schemeClr val="tx1">
                    <a:lumMod val="75000"/>
                    <a:lumOff val="25000"/>
                  </a:schemeClr>
                </a:solidFill>
              </a:rPr>
              <a:t>En een heel groot gedeelte van de wereldbevolking leeft in lage gebieden, vlak bij zee (Tja, dat is nou eenmaal gemakkelijker dan in de bergen, want je kan er vissen vangen, naar andere landen varen, etc. etc.)</a:t>
            </a:r>
          </a:p>
          <a:p>
            <a:r>
              <a:rPr lang="nl-NL" dirty="0">
                <a:solidFill>
                  <a:schemeClr val="tx1">
                    <a:lumMod val="75000"/>
                    <a:lumOff val="25000"/>
                  </a:schemeClr>
                </a:solidFill>
              </a:rPr>
              <a:t>En je kan niet zomaar een paar honderd miljoen mensen verhuizen. Welk land wil ze (ons!) hebben?</a:t>
            </a:r>
          </a:p>
        </p:txBody>
      </p:sp>
    </p:spTree>
    <p:extLst>
      <p:ext uri="{BB962C8B-B14F-4D97-AF65-F5344CB8AC3E}">
        <p14:creationId xmlns:p14="http://schemas.microsoft.com/office/powerpoint/2010/main" val="3705922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6136" y="-315416"/>
            <a:ext cx="2592288" cy="399953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1"/>
            <a:ext cx="9143997" cy="6857998"/>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332656"/>
            <a:ext cx="6348413" cy="1163216"/>
          </a:xfrm>
        </p:spPr>
        <p:txBody>
          <a:bodyPr/>
          <a:lstStyle/>
          <a:p>
            <a:r>
              <a:rPr lang="nl-NL" dirty="0"/>
              <a:t>Filmpje Klimaat</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732807"/>
            <a:ext cx="7560840" cy="4125193"/>
          </a:xfrm>
        </p:spPr>
        <p:txBody>
          <a:bodyPr/>
          <a:lstStyle/>
          <a:p>
            <a:r>
              <a:rPr lang="nl-NL" dirty="0">
                <a:solidFill>
                  <a:schemeClr val="tx1">
                    <a:lumMod val="75000"/>
                    <a:lumOff val="25000"/>
                  </a:schemeClr>
                </a:solidFill>
                <a:hlinkClick r:id="rId5"/>
              </a:rPr>
              <a:t>https://schooltv.nl/video/medialogica-in-de-klas-de-verhitte-discussie-over-klimaatverandering/</a:t>
            </a:r>
            <a:endParaRPr lang="nl-NL" dirty="0">
              <a:solidFill>
                <a:schemeClr val="tx1">
                  <a:lumMod val="75000"/>
                  <a:lumOff val="25000"/>
                </a:schemeClr>
              </a:solidFill>
            </a:endParaRPr>
          </a:p>
          <a:p>
            <a:r>
              <a:rPr lang="nl-NL" dirty="0">
                <a:solidFill>
                  <a:srgbClr val="94C357"/>
                </a:solidFill>
              </a:rPr>
              <a:t>(11 minuten, maar je kunt ook eerder stoppen)</a:t>
            </a:r>
          </a:p>
        </p:txBody>
      </p:sp>
    </p:spTree>
    <p:extLst>
      <p:ext uri="{BB962C8B-B14F-4D97-AF65-F5344CB8AC3E}">
        <p14:creationId xmlns:p14="http://schemas.microsoft.com/office/powerpoint/2010/main" val="22603876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1"/>
            <a:ext cx="2736304" cy="1823607"/>
          </a:xfrm>
          <a:prstGeom prst="rect">
            <a:avLst/>
          </a:prstGeom>
        </p:spPr>
      </p:pic>
      <p:pic>
        <p:nvPicPr>
          <p:cNvPr id="7" name="Afbeelding 6">
            <a:extLst>
              <a:ext uri="{FF2B5EF4-FFF2-40B4-BE49-F238E27FC236}">
                <a16:creationId xmlns:a16="http://schemas.microsoft.com/office/drawing/2014/main" id="{DFEBE592-C32B-81CE-D7C2-1DB14E143ED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3</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124595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5C9826E-FDE6-403B-A250-786F011AB50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476672"/>
            <a:ext cx="2577098" cy="1824051"/>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a:xfrm>
            <a:off x="611560" y="620688"/>
            <a:ext cx="6348413" cy="1163216"/>
          </a:xfrm>
        </p:spPr>
        <p:txBody>
          <a:bodyPr/>
          <a:lstStyle/>
          <a:p>
            <a:r>
              <a:rPr lang="nl-NL" dirty="0"/>
              <a:t>Wat is fake </a:t>
            </a:r>
            <a:r>
              <a:rPr lang="nl-NL" dirty="0" err="1"/>
              <a:t>news</a:t>
            </a:r>
            <a:r>
              <a:rPr lang="nl-NL" dirty="0"/>
              <a:t> /</a:t>
            </a:r>
            <a:br>
              <a:rPr lang="nl-NL" dirty="0"/>
            </a:br>
            <a:r>
              <a:rPr lang="nl-NL" dirty="0"/>
              <a:t>					nepnieuws?</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11560" y="2060848"/>
            <a:ext cx="7560840" cy="2880320"/>
          </a:xfrm>
        </p:spPr>
        <p:txBody>
          <a:bodyPr/>
          <a:lstStyle/>
          <a:p>
            <a:r>
              <a:rPr lang="nl-NL" sz="1800" dirty="0">
                <a:solidFill>
                  <a:srgbClr val="009DD9"/>
                </a:solidFill>
              </a:rPr>
              <a:t>Wie heeft er een voorbeeld van?</a:t>
            </a:r>
          </a:p>
          <a:p>
            <a:r>
              <a:rPr lang="nl-NL" sz="1800" dirty="0">
                <a:solidFill>
                  <a:srgbClr val="009DD9"/>
                </a:solidFill>
              </a:rPr>
              <a:t>Waar vind je het?</a:t>
            </a:r>
          </a:p>
          <a:p>
            <a:pPr lvl="1"/>
            <a:endParaRPr lang="nl-NL" sz="1800" dirty="0">
              <a:solidFill>
                <a:schemeClr val="tx1"/>
              </a:solidFill>
            </a:endParaRPr>
          </a:p>
        </p:txBody>
      </p:sp>
      <p:pic>
        <p:nvPicPr>
          <p:cNvPr id="7" name="Afbeelding 6">
            <a:extLst>
              <a:ext uri="{FF2B5EF4-FFF2-40B4-BE49-F238E27FC236}">
                <a16:creationId xmlns:a16="http://schemas.microsoft.com/office/drawing/2014/main" id="{B575B108-BFA8-1E7E-8E67-B568A849B1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3568" y="2924944"/>
            <a:ext cx="3816424" cy="3816424"/>
          </a:xfrm>
          <a:prstGeom prst="rect">
            <a:avLst/>
          </a:prstGeom>
        </p:spPr>
      </p:pic>
    </p:spTree>
    <p:extLst>
      <p:ext uri="{BB962C8B-B14F-4D97-AF65-F5344CB8AC3E}">
        <p14:creationId xmlns:p14="http://schemas.microsoft.com/office/powerpoint/2010/main" val="39504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EF03FC3-FAA1-18F6-57C7-22668DC475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8144" y="548680"/>
            <a:ext cx="2515736" cy="1780899"/>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sz="3600" dirty="0"/>
              <a:t>Je ‘eigen’ waarheid?</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501276" y="2564904"/>
            <a:ext cx="6624736" cy="2952328"/>
          </a:xfrm>
        </p:spPr>
        <p:txBody>
          <a:bodyPr/>
          <a:lstStyle/>
          <a:p>
            <a:r>
              <a:rPr lang="nl-NL" dirty="0">
                <a:solidFill>
                  <a:schemeClr val="tx1">
                    <a:lumMod val="75000"/>
                    <a:lumOff val="25000"/>
                  </a:schemeClr>
                </a:solidFill>
              </a:rPr>
              <a:t>Zelf maak je misschien ook wel eens nepnieuws. </a:t>
            </a:r>
          </a:p>
          <a:p>
            <a:r>
              <a:rPr lang="nl-NL" dirty="0">
                <a:solidFill>
                  <a:schemeClr val="tx1">
                    <a:lumMod val="75000"/>
                    <a:lumOff val="25000"/>
                  </a:schemeClr>
                </a:solidFill>
              </a:rPr>
              <a:t>Dan verzin je bijvoorbeeld een smoes als je iets gedaan hebt wat eigenlijk niet oké is.</a:t>
            </a:r>
          </a:p>
          <a:p>
            <a:endParaRPr lang="nl-NL" dirty="0">
              <a:solidFill>
                <a:schemeClr val="tx1">
                  <a:lumMod val="75000"/>
                  <a:lumOff val="25000"/>
                </a:schemeClr>
              </a:solidFill>
            </a:endParaRPr>
          </a:p>
          <a:p>
            <a:r>
              <a:rPr lang="nl-NL" dirty="0">
                <a:solidFill>
                  <a:srgbClr val="009DD9"/>
                </a:solidFill>
              </a:rPr>
              <a:t>Kunnen jullie voorbeelden geven van zulke ‘smoezen’? </a:t>
            </a:r>
          </a:p>
        </p:txBody>
      </p:sp>
    </p:spTree>
    <p:extLst>
      <p:ext uri="{BB962C8B-B14F-4D97-AF65-F5344CB8AC3E}">
        <p14:creationId xmlns:p14="http://schemas.microsoft.com/office/powerpoint/2010/main" val="20465412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41172</TotalTime>
  <Words>4436</Words>
  <Application>Microsoft Office PowerPoint</Application>
  <PresentationFormat>Diavoorstelling (4:3)</PresentationFormat>
  <Paragraphs>531</Paragraphs>
  <Slides>75</Slides>
  <Notes>26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75</vt:i4>
      </vt:variant>
    </vt:vector>
  </HeadingPairs>
  <TitlesOfParts>
    <vt:vector size="83" baseType="lpstr">
      <vt:lpstr>Arial</vt:lpstr>
      <vt:lpstr>Bodoni MT</vt:lpstr>
      <vt:lpstr>Calibri</vt:lpstr>
      <vt:lpstr>Segoe UI</vt:lpstr>
      <vt:lpstr>Trebuchet MS</vt:lpstr>
      <vt:lpstr>Wingdings 2</vt:lpstr>
      <vt:lpstr>Wingdings 3</vt:lpstr>
      <vt:lpstr>Facet</vt:lpstr>
      <vt:lpstr>PowerPoint-presentatie</vt:lpstr>
      <vt:lpstr>Deze bouwsteen heeft  drie lessen:</vt:lpstr>
      <vt:lpstr>Hoe werkt het?</vt:lpstr>
      <vt:lpstr>Les 1. We gaan het hebben over ‘nep-nieuws en nep- wetenschap’ </vt:lpstr>
      <vt:lpstr>Slecht nieuws en …</vt:lpstr>
      <vt:lpstr>… goed nieuws</vt:lpstr>
      <vt:lpstr>Waar vind je nieuws?</vt:lpstr>
      <vt:lpstr>Wat is fake news /      nepnieuws?</vt:lpstr>
      <vt:lpstr>Je ‘eigen’ waarheid?</vt:lpstr>
      <vt:lpstr>Waarom bedenken mensen nep nieuws?  </vt:lpstr>
      <vt:lpstr>Fake news: smoezen, leugens en onzin …  of toch niet?</vt:lpstr>
      <vt:lpstr>Mening of feit?</vt:lpstr>
      <vt:lpstr>Meningen, suggesties, feiten en fake - 1</vt:lpstr>
      <vt:lpstr>Meningen, suggesties, feiten en fake -2</vt:lpstr>
      <vt:lpstr>Deepfake filmpje</vt:lpstr>
      <vt:lpstr>Zij maken zelf nepnieuws  </vt:lpstr>
      <vt:lpstr>Clickbait</vt:lpstr>
      <vt:lpstr> </vt:lpstr>
      <vt:lpstr>Clickbait?</vt:lpstr>
      <vt:lpstr>Nepnieuws: de waarheid sneuvelt bij conflicten</vt:lpstr>
      <vt:lpstr>Smoezen</vt:lpstr>
      <vt:lpstr>Nepnieuws: de kunst van het weglaten</vt:lpstr>
      <vt:lpstr>Nepnieuws:  gewoon liegen</vt:lpstr>
      <vt:lpstr>Wij zijn de goeien </vt:lpstr>
      <vt:lpstr>Hoe weet ik of iets fake is?</vt:lpstr>
      <vt:lpstr>Einde les 1 Evaluatie</vt:lpstr>
      <vt:lpstr>Les 2 Fake Wetenschap Primair onderwijs (zie les 3 voor het VO) </vt:lpstr>
      <vt:lpstr>Voorbeeld van Fake Wetenschap: Zonnebrand </vt:lpstr>
      <vt:lpstr>Zonnebrand: Waar of niet waar?</vt:lpstr>
      <vt:lpstr>Oorzaak en gevolg: dit komt door dat! -1 </vt:lpstr>
      <vt:lpstr>Oorzaak en gevolg: dit komt door dat! -2 </vt:lpstr>
      <vt:lpstr>Neppe of echte wetenschap? </vt:lpstr>
      <vt:lpstr>Dat onderzoeken we zelf even: </vt:lpstr>
      <vt:lpstr>Nu zelf op onderzoek </vt:lpstr>
      <vt:lpstr>En nog meer vragen </vt:lpstr>
      <vt:lpstr>Wat zijn de antwoorden? </vt:lpstr>
      <vt:lpstr>Nep nieuws en  Nep wetenschap </vt:lpstr>
      <vt:lpstr>Hier klopt iets niet!  </vt:lpstr>
      <vt:lpstr>Bewijs het maar eens  </vt:lpstr>
      <vt:lpstr>Huh... Hoe kan dat nou?   Die neppil werkt!  Of toch niet? </vt:lpstr>
      <vt:lpstr>Check, check,  double check  </vt:lpstr>
      <vt:lpstr>Hoe weet ik of iets fake is?</vt:lpstr>
      <vt:lpstr>Website: Hoe herken je nepnieuws én kom je met een gefundeerd weerwoord?</vt:lpstr>
      <vt:lpstr>Filmje SchoolTV</vt:lpstr>
      <vt:lpstr>Vrije keuzes?</vt:lpstr>
      <vt:lpstr>Ik weet er nu iets meer van</vt:lpstr>
      <vt:lpstr>Einde les 2 Evaluatie</vt:lpstr>
      <vt:lpstr>Les 3 Fake Wetenschap –  Voortgezet onderwijs (zie les 2 voor het PO)</vt:lpstr>
      <vt:lpstr>Ga in gesprek</vt:lpstr>
      <vt:lpstr>“Zachte” wetenschappen</vt:lpstr>
      <vt:lpstr>“Harde” wetenschappen</vt:lpstr>
      <vt:lpstr>Wat weten we zeker? -1</vt:lpstr>
      <vt:lpstr>Wat weten we zeker? -2</vt:lpstr>
      <vt:lpstr>Wat weten we zeker? -3</vt:lpstr>
      <vt:lpstr>Wat weten we zeker? -4</vt:lpstr>
      <vt:lpstr>Rebellen in de wetenschap 1</vt:lpstr>
      <vt:lpstr>Rebellen in de wetenschap 2</vt:lpstr>
      <vt:lpstr>Rebellen in de wetenschap 3</vt:lpstr>
      <vt:lpstr>Rebellen in de wetenschap 4</vt:lpstr>
      <vt:lpstr>Rebellen in de wetenschap 5</vt:lpstr>
      <vt:lpstr>Wat weten we eigenlijk zeker?</vt:lpstr>
      <vt:lpstr>We weten niets helemaal zeker!</vt:lpstr>
      <vt:lpstr>Maar maar maar…</vt:lpstr>
      <vt:lpstr>Hoe zit dat dan met Wetenschap?</vt:lpstr>
      <vt:lpstr>Verschil tussen echte en nep-wetenschap</vt:lpstr>
      <vt:lpstr>Hoe weet ik of iets fake is? 1</vt:lpstr>
      <vt:lpstr>Hoe weet ik of iets fake is? 2</vt:lpstr>
      <vt:lpstr>PowerPoint-presentatie</vt:lpstr>
      <vt:lpstr>Voorbeeld: Hoe weet je of iets fake is? -1</vt:lpstr>
      <vt:lpstr>Voorbeeld: Hoe weet je of iets fake is? -2</vt:lpstr>
      <vt:lpstr>Voorbeeld: Hoe weet je of iets fake is? -3</vt:lpstr>
      <vt:lpstr>Voorbeeld: Hoe weet je of iets fake is? -4</vt:lpstr>
      <vt:lpstr>Voorbeeld: Hoe weet je of iets fake is? -5</vt:lpstr>
      <vt:lpstr>Filmpje Klimaat</vt:lpstr>
      <vt:lpstr>Einde les 3 Evaluatie</vt:lpstr>
    </vt:vector>
  </TitlesOfParts>
  <Company>GGD Rotterdam 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Voortgang Plan van Aanpak MO (Rijk-G4)</dc:title>
  <dc:creator>WIST</dc:creator>
  <cp:lastModifiedBy>Hans Scheltema</cp:lastModifiedBy>
  <cp:revision>1291</cp:revision>
  <cp:lastPrinted>2022-08-02T10:25:05Z</cp:lastPrinted>
  <dcterms:created xsi:type="dcterms:W3CDTF">2006-05-30T09:01:23Z</dcterms:created>
  <dcterms:modified xsi:type="dcterms:W3CDTF">2022-09-22T19:05:39Z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871968-df67-4817-ac85-f4a5f5ebb5dd_Enabled">
    <vt:lpwstr>true</vt:lpwstr>
  </property>
  <property fmtid="{D5CDD505-2E9C-101B-9397-08002B2CF9AE}" pid="3" name="MSIP_Label_ea871968-df67-4817-ac85-f4a5f5ebb5dd_SetDate">
    <vt:lpwstr>2022-06-19T10:48:14Z</vt:lpwstr>
  </property>
  <property fmtid="{D5CDD505-2E9C-101B-9397-08002B2CF9AE}" pid="4" name="MSIP_Label_ea871968-df67-4817-ac85-f4a5f5ebb5dd_Method">
    <vt:lpwstr>Standard</vt:lpwstr>
  </property>
  <property fmtid="{D5CDD505-2E9C-101B-9397-08002B2CF9AE}" pid="5" name="MSIP_Label_ea871968-df67-4817-ac85-f4a5f5ebb5dd_Name">
    <vt:lpwstr>Bedrijfsvertrouwelijk</vt:lpwstr>
  </property>
  <property fmtid="{D5CDD505-2E9C-101B-9397-08002B2CF9AE}" pid="6" name="MSIP_Label_ea871968-df67-4817-ac85-f4a5f5ebb5dd_SiteId">
    <vt:lpwstr>49c4cd82-8f65-4d6a-9a3b-0ecd07c0cf5b</vt:lpwstr>
  </property>
  <property fmtid="{D5CDD505-2E9C-101B-9397-08002B2CF9AE}" pid="7" name="MSIP_Label_ea871968-df67-4817-ac85-f4a5f5ebb5dd_ActionId">
    <vt:lpwstr>70897d3d-3d3f-47dd-8e31-0d38e2afb83b</vt:lpwstr>
  </property>
  <property fmtid="{D5CDD505-2E9C-101B-9397-08002B2CF9AE}" pid="8" name="MSIP_Label_ea871968-df67-4817-ac85-f4a5f5ebb5dd_ContentBits">
    <vt:lpwstr>0</vt:lpwstr>
  </property>
</Properties>
</file>